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162"/>
  </p:notesMasterIdLst>
  <p:sldIdLst>
    <p:sldId id="256" r:id="rId5"/>
    <p:sldId id="257" r:id="rId6"/>
    <p:sldId id="258" r:id="rId7"/>
    <p:sldId id="259" r:id="rId8"/>
    <p:sldId id="260" r:id="rId9"/>
    <p:sldId id="261" r:id="rId10"/>
    <p:sldId id="262" r:id="rId11"/>
    <p:sldId id="382" r:id="rId12"/>
    <p:sldId id="383" r:id="rId13"/>
    <p:sldId id="384" r:id="rId14"/>
    <p:sldId id="385" r:id="rId15"/>
    <p:sldId id="386" r:id="rId16"/>
    <p:sldId id="387" r:id="rId17"/>
    <p:sldId id="388" r:id="rId18"/>
    <p:sldId id="389" r:id="rId19"/>
    <p:sldId id="390" r:id="rId20"/>
    <p:sldId id="391" r:id="rId21"/>
    <p:sldId id="392" r:id="rId22"/>
    <p:sldId id="264" r:id="rId23"/>
    <p:sldId id="265" r:id="rId24"/>
    <p:sldId id="266" r:id="rId25"/>
    <p:sldId id="267" r:id="rId26"/>
    <p:sldId id="270" r:id="rId27"/>
    <p:sldId id="271" r:id="rId28"/>
    <p:sldId id="272" r:id="rId29"/>
    <p:sldId id="393" r:id="rId30"/>
    <p:sldId id="394" r:id="rId31"/>
    <p:sldId id="395" r:id="rId32"/>
    <p:sldId id="396" r:id="rId33"/>
    <p:sldId id="277" r:id="rId34"/>
    <p:sldId id="397" r:id="rId35"/>
    <p:sldId id="398" r:id="rId36"/>
    <p:sldId id="402" r:id="rId37"/>
    <p:sldId id="403" r:id="rId38"/>
    <p:sldId id="399" r:id="rId39"/>
    <p:sldId id="400" r:id="rId40"/>
    <p:sldId id="405" r:id="rId41"/>
    <p:sldId id="406" r:id="rId42"/>
    <p:sldId id="407" r:id="rId43"/>
    <p:sldId id="408" r:id="rId44"/>
    <p:sldId id="409" r:id="rId45"/>
    <p:sldId id="410" r:id="rId46"/>
    <p:sldId id="411" r:id="rId47"/>
    <p:sldId id="414" r:id="rId48"/>
    <p:sldId id="415" r:id="rId49"/>
    <p:sldId id="416" r:id="rId50"/>
    <p:sldId id="417" r:id="rId51"/>
    <p:sldId id="418" r:id="rId52"/>
    <p:sldId id="419" r:id="rId53"/>
    <p:sldId id="420" r:id="rId54"/>
    <p:sldId id="421" r:id="rId55"/>
    <p:sldId id="422" r:id="rId56"/>
    <p:sldId id="423" r:id="rId57"/>
    <p:sldId id="424" r:id="rId58"/>
    <p:sldId id="425" r:id="rId59"/>
    <p:sldId id="426" r:id="rId60"/>
    <p:sldId id="279" r:id="rId61"/>
    <p:sldId id="280" r:id="rId62"/>
    <p:sldId id="276" r:id="rId63"/>
    <p:sldId id="281" r:id="rId64"/>
    <p:sldId id="282" r:id="rId65"/>
    <p:sldId id="283" r:id="rId66"/>
    <p:sldId id="284" r:id="rId67"/>
    <p:sldId id="285" r:id="rId68"/>
    <p:sldId id="286"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01" r:id="rId84"/>
    <p:sldId id="302" r:id="rId85"/>
    <p:sldId id="303" r:id="rId86"/>
    <p:sldId id="304" r:id="rId87"/>
    <p:sldId id="305" r:id="rId88"/>
    <p:sldId id="306" r:id="rId89"/>
    <p:sldId id="307" r:id="rId90"/>
    <p:sldId id="308" r:id="rId91"/>
    <p:sldId id="309" r:id="rId92"/>
    <p:sldId id="310" r:id="rId93"/>
    <p:sldId id="311" r:id="rId94"/>
    <p:sldId id="312" r:id="rId95"/>
    <p:sldId id="313" r:id="rId96"/>
    <p:sldId id="314" r:id="rId97"/>
    <p:sldId id="316" r:id="rId98"/>
    <p:sldId id="317" r:id="rId99"/>
    <p:sldId id="318" r:id="rId100"/>
    <p:sldId id="319" r:id="rId101"/>
    <p:sldId id="381" r:id="rId102"/>
    <p:sldId id="320" r:id="rId103"/>
    <p:sldId id="321" r:id="rId104"/>
    <p:sldId id="322" r:id="rId105"/>
    <p:sldId id="323" r:id="rId106"/>
    <p:sldId id="324" r:id="rId107"/>
    <p:sldId id="325" r:id="rId108"/>
    <p:sldId id="326" r:id="rId109"/>
    <p:sldId id="327" r:id="rId110"/>
    <p:sldId id="328" r:id="rId111"/>
    <p:sldId id="329" r:id="rId112"/>
    <p:sldId id="330" r:id="rId113"/>
    <p:sldId id="331" r:id="rId114"/>
    <p:sldId id="332" r:id="rId115"/>
    <p:sldId id="333" r:id="rId116"/>
    <p:sldId id="334" r:id="rId117"/>
    <p:sldId id="335" r:id="rId118"/>
    <p:sldId id="336" r:id="rId119"/>
    <p:sldId id="337" r:id="rId120"/>
    <p:sldId id="338" r:id="rId121"/>
    <p:sldId id="339" r:id="rId122"/>
    <p:sldId id="340" r:id="rId123"/>
    <p:sldId id="341" r:id="rId124"/>
    <p:sldId id="342" r:id="rId125"/>
    <p:sldId id="347" r:id="rId126"/>
    <p:sldId id="343" r:id="rId127"/>
    <p:sldId id="344" r:id="rId128"/>
    <p:sldId id="346" r:id="rId129"/>
    <p:sldId id="345" r:id="rId130"/>
    <p:sldId id="348" r:id="rId131"/>
    <p:sldId id="350" r:id="rId132"/>
    <p:sldId id="353" r:id="rId133"/>
    <p:sldId id="351" r:id="rId134"/>
    <p:sldId id="352" r:id="rId135"/>
    <p:sldId id="354" r:id="rId136"/>
    <p:sldId id="355" r:id="rId137"/>
    <p:sldId id="356" r:id="rId138"/>
    <p:sldId id="357" r:id="rId139"/>
    <p:sldId id="358" r:id="rId140"/>
    <p:sldId id="359" r:id="rId141"/>
    <p:sldId id="360" r:id="rId142"/>
    <p:sldId id="361" r:id="rId143"/>
    <p:sldId id="362" r:id="rId144"/>
    <p:sldId id="363" r:id="rId145"/>
    <p:sldId id="364" r:id="rId146"/>
    <p:sldId id="365" r:id="rId147"/>
    <p:sldId id="366" r:id="rId148"/>
    <p:sldId id="367" r:id="rId149"/>
    <p:sldId id="368" r:id="rId150"/>
    <p:sldId id="369" r:id="rId151"/>
    <p:sldId id="370" r:id="rId152"/>
    <p:sldId id="371" r:id="rId153"/>
    <p:sldId id="372" r:id="rId154"/>
    <p:sldId id="373" r:id="rId155"/>
    <p:sldId id="374" r:id="rId156"/>
    <p:sldId id="375" r:id="rId157"/>
    <p:sldId id="376" r:id="rId158"/>
    <p:sldId id="377" r:id="rId159"/>
    <p:sldId id="378" r:id="rId160"/>
    <p:sldId id="379" r:id="rId161"/>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p:cViewPr varScale="1">
        <p:scale>
          <a:sx n="64" d="100"/>
          <a:sy n="64" d="100"/>
        </p:scale>
        <p:origin x="142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diagrams/_rels/data1.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FBC58-8856-49DC-AF67-665AEAD475A7}" type="doc">
      <dgm:prSet loTypeId="urn:microsoft.com/office/officeart/2008/layout/CircularPictureCallout" loCatId="picture" qsTypeId="urn:microsoft.com/office/officeart/2005/8/quickstyle/simple1" qsCatId="simple" csTypeId="urn:microsoft.com/office/officeart/2005/8/colors/accent1_2" csCatId="accent1"/>
      <dgm:spPr/>
    </dgm:pt>
    <dgm:pt modelId="{9CB9413E-9B37-42C1-AA04-B53050200CF4}">
      <dgm:prSet phldrT="[Texto]" phldr="1"/>
      <dgm:spPr/>
      <dgm:t>
        <a:bodyPr/>
        <a:lstStyle/>
        <a:p>
          <a:endParaRPr lang="es-ES"/>
        </a:p>
      </dgm:t>
    </dgm:pt>
    <dgm:pt modelId="{8B397B10-3230-4A33-AD85-D5E6E749E64B}" type="parTrans" cxnId="{96305907-C1B8-44F6-B573-ACF8274F51BC}">
      <dgm:prSet/>
      <dgm:spPr/>
      <dgm:t>
        <a:bodyPr/>
        <a:lstStyle/>
        <a:p>
          <a:endParaRPr lang="es-ES"/>
        </a:p>
      </dgm:t>
    </dgm:pt>
    <dgm:pt modelId="{F223653F-D0B8-430A-96B8-D6D9F6A73EEE}" type="sibTrans" cxnId="{96305907-C1B8-44F6-B573-ACF8274F51B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t>
        <a:bodyPr/>
        <a:lstStyle/>
        <a:p>
          <a:endParaRPr lang="es-ES"/>
        </a:p>
      </dgm:t>
    </dgm:pt>
    <dgm:pt modelId="{742D376D-4892-42B9-9C40-27DE91E5AEC7}" type="pres">
      <dgm:prSet presAssocID="{A19FBC58-8856-49DC-AF67-665AEAD475A7}" presName="Name0" presStyleCnt="0">
        <dgm:presLayoutVars>
          <dgm:chMax val="7"/>
          <dgm:chPref val="7"/>
          <dgm:dir/>
        </dgm:presLayoutVars>
      </dgm:prSet>
      <dgm:spPr/>
    </dgm:pt>
    <dgm:pt modelId="{E01D4DCA-6A8C-48E0-8CD9-C45E7AF4FC3C}" type="pres">
      <dgm:prSet presAssocID="{A19FBC58-8856-49DC-AF67-665AEAD475A7}" presName="Name1" presStyleCnt="0"/>
      <dgm:spPr/>
    </dgm:pt>
    <dgm:pt modelId="{D9C3D10C-80AC-472E-886E-208B46A6BC45}" type="pres">
      <dgm:prSet presAssocID="{F223653F-D0B8-430A-96B8-D6D9F6A73EEE}" presName="picture_1" presStyleCnt="0"/>
      <dgm:spPr/>
    </dgm:pt>
    <dgm:pt modelId="{51A4433F-6F83-40FB-AAAC-C1DE09FAD889}" type="pres">
      <dgm:prSet presAssocID="{F223653F-D0B8-430A-96B8-D6D9F6A73EEE}" presName="pictureRepeatNode" presStyleLbl="alignImgPlace1" presStyleIdx="0" presStyleCnt="1" custLinFactNeighborX="39313" custLinFactNeighborY="-50414"/>
      <dgm:spPr/>
    </dgm:pt>
    <dgm:pt modelId="{1EFECF2F-A2E6-47CD-B738-69628F3564CD}" type="pres">
      <dgm:prSet presAssocID="{9CB9413E-9B37-42C1-AA04-B53050200CF4}" presName="text_1" presStyleLbl="node1" presStyleIdx="0" presStyleCnt="0">
        <dgm:presLayoutVars>
          <dgm:bulletEnabled val="1"/>
        </dgm:presLayoutVars>
      </dgm:prSet>
      <dgm:spPr/>
    </dgm:pt>
  </dgm:ptLst>
  <dgm:cxnLst>
    <dgm:cxn modelId="{96305907-C1B8-44F6-B573-ACF8274F51BC}" srcId="{A19FBC58-8856-49DC-AF67-665AEAD475A7}" destId="{9CB9413E-9B37-42C1-AA04-B53050200CF4}" srcOrd="0" destOrd="0" parTransId="{8B397B10-3230-4A33-AD85-D5E6E749E64B}" sibTransId="{F223653F-D0B8-430A-96B8-D6D9F6A73EEE}"/>
    <dgm:cxn modelId="{3A661E11-B030-4AF7-BD38-DD8F3AAEECD5}" type="presOf" srcId="{9CB9413E-9B37-42C1-AA04-B53050200CF4}" destId="{1EFECF2F-A2E6-47CD-B738-69628F3564CD}" srcOrd="0" destOrd="0" presId="urn:microsoft.com/office/officeart/2008/layout/CircularPictureCallout"/>
    <dgm:cxn modelId="{C8409C0A-069F-46C7-A90F-7F3E93D69A28}" type="presOf" srcId="{F223653F-D0B8-430A-96B8-D6D9F6A73EEE}" destId="{51A4433F-6F83-40FB-AAAC-C1DE09FAD889}" srcOrd="0" destOrd="0" presId="urn:microsoft.com/office/officeart/2008/layout/CircularPictureCallout"/>
    <dgm:cxn modelId="{7F632B67-A0F9-4866-B361-4D77E3C12E28}" type="presOf" srcId="{A19FBC58-8856-49DC-AF67-665AEAD475A7}" destId="{742D376D-4892-42B9-9C40-27DE91E5AEC7}" srcOrd="0" destOrd="0" presId="urn:microsoft.com/office/officeart/2008/layout/CircularPictureCallout"/>
    <dgm:cxn modelId="{0B5261A1-A5C0-44A2-BE27-5DBA75F7F69F}" type="presParOf" srcId="{742D376D-4892-42B9-9C40-27DE91E5AEC7}" destId="{E01D4DCA-6A8C-48E0-8CD9-C45E7AF4FC3C}" srcOrd="0" destOrd="0" presId="urn:microsoft.com/office/officeart/2008/layout/CircularPictureCallout"/>
    <dgm:cxn modelId="{4F7300A7-76DE-4AE2-B2EF-3F14C478AE85}" type="presParOf" srcId="{E01D4DCA-6A8C-48E0-8CD9-C45E7AF4FC3C}" destId="{D9C3D10C-80AC-472E-886E-208B46A6BC45}" srcOrd="0" destOrd="0" presId="urn:microsoft.com/office/officeart/2008/layout/CircularPictureCallout"/>
    <dgm:cxn modelId="{A41B1B7A-436B-4757-8A93-B0847E6521A5}" type="presParOf" srcId="{D9C3D10C-80AC-472E-886E-208B46A6BC45}" destId="{51A4433F-6F83-40FB-AAAC-C1DE09FAD889}" srcOrd="0" destOrd="0" presId="urn:microsoft.com/office/officeart/2008/layout/CircularPictureCallout"/>
    <dgm:cxn modelId="{13877734-B084-4BF1-B12F-23472D2203B8}" type="presParOf" srcId="{E01D4DCA-6A8C-48E0-8CD9-C45E7AF4FC3C}" destId="{1EFECF2F-A2E6-47CD-B738-69628F3564CD}"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4433F-6F83-40FB-AAAC-C1DE09FAD889}">
      <dsp:nvSpPr>
        <dsp:cNvPr id="0" name=""/>
        <dsp:cNvSpPr/>
      </dsp:nvSpPr>
      <dsp:spPr>
        <a:xfrm>
          <a:off x="1114425" y="94846"/>
          <a:ext cx="1247775" cy="124777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FECF2F-A2E6-47CD-B738-69628F3564CD}">
      <dsp:nvSpPr>
        <dsp:cNvPr id="0" name=""/>
        <dsp:cNvSpPr/>
      </dsp:nvSpPr>
      <dsp:spPr>
        <a:xfrm>
          <a:off x="848487" y="1386468"/>
          <a:ext cx="798576" cy="41176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933450">
            <a:lnSpc>
              <a:spcPct val="90000"/>
            </a:lnSpc>
            <a:spcBef>
              <a:spcPct val="0"/>
            </a:spcBef>
            <a:spcAft>
              <a:spcPct val="35000"/>
            </a:spcAft>
            <a:buNone/>
          </a:pPr>
          <a:endParaRPr lang="es-ES" sz="2100" kern="1200"/>
        </a:p>
      </dsp:txBody>
      <dsp:txXfrm>
        <a:off x="848487" y="1386468"/>
        <a:ext cx="798576" cy="41176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s-DO"/>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EF64F203-2863-43C4-8DF8-8884DA6EA773}" type="datetimeFigureOut">
              <a:rPr lang="es-DO" smtClean="0"/>
              <a:t>11/9/2016</a:t>
            </a:fld>
            <a:endParaRPr lang="es-DO"/>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s-DO"/>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s-DO"/>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7FAA60FF-95EF-4472-A786-F842D5FFD7B2}" type="slidenum">
              <a:rPr lang="es-DO" smtClean="0"/>
              <a:t>‹Nº›</a:t>
            </a:fld>
            <a:endParaRPr lang="es-DO"/>
          </a:p>
        </p:txBody>
      </p:sp>
    </p:spTree>
    <p:extLst>
      <p:ext uri="{BB962C8B-B14F-4D97-AF65-F5344CB8AC3E}">
        <p14:creationId xmlns:p14="http://schemas.microsoft.com/office/powerpoint/2010/main" val="256232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dirty="0"/>
              <a:t>Diagrama donde se vea el bus </a:t>
            </a:r>
          </a:p>
        </p:txBody>
      </p:sp>
      <p:sp>
        <p:nvSpPr>
          <p:cNvPr id="4" name="Slide Number Placeholder 3"/>
          <p:cNvSpPr>
            <a:spLocks noGrp="1"/>
          </p:cNvSpPr>
          <p:nvPr>
            <p:ph type="sldNum" sz="quarter" idx="10"/>
          </p:nvPr>
        </p:nvSpPr>
        <p:spPr/>
        <p:txBody>
          <a:bodyPr/>
          <a:lstStyle/>
          <a:p>
            <a:fld id="{64B41EFF-43B6-4642-9DCE-543405553BC2}" type="slidenum">
              <a:rPr lang="es-DO" smtClean="0"/>
              <a:t>27</a:t>
            </a:fld>
            <a:endParaRPr lang="es-DO"/>
          </a:p>
        </p:txBody>
      </p:sp>
    </p:spTree>
    <p:extLst>
      <p:ext uri="{BB962C8B-B14F-4D97-AF65-F5344CB8AC3E}">
        <p14:creationId xmlns:p14="http://schemas.microsoft.com/office/powerpoint/2010/main" val="70331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dirty="0"/>
              <a:t>Diagrama de la arquitectura</a:t>
            </a:r>
          </a:p>
        </p:txBody>
      </p:sp>
      <p:sp>
        <p:nvSpPr>
          <p:cNvPr id="4" name="Slide Number Placeholder 3"/>
          <p:cNvSpPr>
            <a:spLocks noGrp="1"/>
          </p:cNvSpPr>
          <p:nvPr>
            <p:ph type="sldNum" sz="quarter" idx="10"/>
          </p:nvPr>
        </p:nvSpPr>
        <p:spPr/>
        <p:txBody>
          <a:bodyPr/>
          <a:lstStyle/>
          <a:p>
            <a:fld id="{64B41EFF-43B6-4642-9DCE-543405553BC2}" type="slidenum">
              <a:rPr lang="es-DO" smtClean="0"/>
              <a:t>29</a:t>
            </a:fld>
            <a:endParaRPr lang="es-DO"/>
          </a:p>
        </p:txBody>
      </p:sp>
    </p:spTree>
    <p:extLst>
      <p:ext uri="{BB962C8B-B14F-4D97-AF65-F5344CB8AC3E}">
        <p14:creationId xmlns:p14="http://schemas.microsoft.com/office/powerpoint/2010/main" val="422605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dirty="0"/>
              <a:t>Diagrama de la arquitectura</a:t>
            </a:r>
          </a:p>
        </p:txBody>
      </p:sp>
      <p:sp>
        <p:nvSpPr>
          <p:cNvPr id="4" name="Slide Number Placeholder 3"/>
          <p:cNvSpPr>
            <a:spLocks noGrp="1"/>
          </p:cNvSpPr>
          <p:nvPr>
            <p:ph type="sldNum" sz="quarter" idx="10"/>
          </p:nvPr>
        </p:nvSpPr>
        <p:spPr/>
        <p:txBody>
          <a:bodyPr/>
          <a:lstStyle/>
          <a:p>
            <a:fld id="{64B41EFF-43B6-4642-9DCE-543405553BC2}" type="slidenum">
              <a:rPr lang="es-DO" smtClean="0"/>
              <a:t>31</a:t>
            </a:fld>
            <a:endParaRPr lang="es-DO"/>
          </a:p>
        </p:txBody>
      </p:sp>
    </p:spTree>
    <p:extLst>
      <p:ext uri="{BB962C8B-B14F-4D97-AF65-F5344CB8AC3E}">
        <p14:creationId xmlns:p14="http://schemas.microsoft.com/office/powerpoint/2010/main" val="1131453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dirty="0"/>
              <a:t>Dibujo y explicar que es cada cosa</a:t>
            </a:r>
          </a:p>
        </p:txBody>
      </p:sp>
      <p:sp>
        <p:nvSpPr>
          <p:cNvPr id="4" name="Slide Number Placeholder 3"/>
          <p:cNvSpPr>
            <a:spLocks noGrp="1"/>
          </p:cNvSpPr>
          <p:nvPr>
            <p:ph type="sldNum" sz="quarter" idx="10"/>
          </p:nvPr>
        </p:nvSpPr>
        <p:spPr/>
        <p:txBody>
          <a:bodyPr/>
          <a:lstStyle/>
          <a:p>
            <a:fld id="{64B41EFF-43B6-4642-9DCE-543405553BC2}" type="slidenum">
              <a:rPr lang="es-DO" smtClean="0"/>
              <a:t>32</a:t>
            </a:fld>
            <a:endParaRPr lang="es-DO"/>
          </a:p>
        </p:txBody>
      </p:sp>
    </p:spTree>
    <p:extLst>
      <p:ext uri="{BB962C8B-B14F-4D97-AF65-F5344CB8AC3E}">
        <p14:creationId xmlns:p14="http://schemas.microsoft.com/office/powerpoint/2010/main" val="40508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DO"/>
              <a:t>Diagrama con los elementos</a:t>
            </a:r>
          </a:p>
        </p:txBody>
      </p:sp>
      <p:sp>
        <p:nvSpPr>
          <p:cNvPr id="4" name="Slide Number Placeholder 3"/>
          <p:cNvSpPr>
            <a:spLocks noGrp="1"/>
          </p:cNvSpPr>
          <p:nvPr>
            <p:ph type="sldNum" sz="quarter" idx="10"/>
          </p:nvPr>
        </p:nvSpPr>
        <p:spPr/>
        <p:txBody>
          <a:bodyPr/>
          <a:lstStyle/>
          <a:p>
            <a:fld id="{64B41EFF-43B6-4642-9DCE-543405553BC2}" type="slidenum">
              <a:rPr lang="es-DO" smtClean="0"/>
              <a:t>37</a:t>
            </a:fld>
            <a:endParaRPr lang="es-DO"/>
          </a:p>
        </p:txBody>
      </p:sp>
    </p:spTree>
    <p:extLst>
      <p:ext uri="{BB962C8B-B14F-4D97-AF65-F5344CB8AC3E}">
        <p14:creationId xmlns:p14="http://schemas.microsoft.com/office/powerpoint/2010/main" val="2825508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34" name="PlaceHolder 2"/>
          <p:cNvSpPr>
            <a:spLocks noGrp="1"/>
          </p:cNvSpPr>
          <p:nvPr>
            <p:ph type="body"/>
          </p:nvPr>
        </p:nvSpPr>
        <p:spPr>
          <a:xfrm>
            <a:off x="914400" y="1447920"/>
            <a:ext cx="7772040" cy="2180160"/>
          </a:xfrm>
          <a:prstGeom prst="rect">
            <a:avLst/>
          </a:prstGeom>
        </p:spPr>
        <p:txBody>
          <a:bodyPr wrap="none" lIns="0" tIns="0" rIns="0" bIns="0"/>
          <a:lstStyle/>
          <a:p>
            <a:endParaRPr/>
          </a:p>
        </p:txBody>
      </p:sp>
      <p:sp>
        <p:nvSpPr>
          <p:cNvPr id="35" name="PlaceHolder 3"/>
          <p:cNvSpPr>
            <a:spLocks noGrp="1"/>
          </p:cNvSpPr>
          <p:nvPr>
            <p:ph type="body"/>
          </p:nvPr>
        </p:nvSpPr>
        <p:spPr>
          <a:xfrm>
            <a:off x="914400" y="3835440"/>
            <a:ext cx="7772040" cy="218016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37"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38"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39" name="PlaceHolder 4"/>
          <p:cNvSpPr>
            <a:spLocks noGrp="1"/>
          </p:cNvSpPr>
          <p:nvPr>
            <p:ph type="body"/>
          </p:nvPr>
        </p:nvSpPr>
        <p:spPr>
          <a:xfrm>
            <a:off x="4896360" y="3835440"/>
            <a:ext cx="3792240" cy="2180160"/>
          </a:xfrm>
          <a:prstGeom prst="rect">
            <a:avLst/>
          </a:prstGeom>
        </p:spPr>
        <p:txBody>
          <a:bodyPr wrap="none" lIns="0" tIns="0" rIns="0" bIns="0"/>
          <a:lstStyle/>
          <a:p>
            <a:endParaRPr/>
          </a:p>
        </p:txBody>
      </p:sp>
      <p:sp>
        <p:nvSpPr>
          <p:cNvPr id="40" name="PlaceHolder 5"/>
          <p:cNvSpPr>
            <a:spLocks noGrp="1"/>
          </p:cNvSpPr>
          <p:nvPr>
            <p:ph type="body"/>
          </p:nvPr>
        </p:nvSpPr>
        <p:spPr>
          <a:xfrm>
            <a:off x="914400" y="3835440"/>
            <a:ext cx="3792240" cy="218016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42"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43"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52" name="PlaceHolder 2"/>
          <p:cNvSpPr>
            <a:spLocks noGrp="1"/>
          </p:cNvSpPr>
          <p:nvPr>
            <p:ph type="subTitle"/>
          </p:nvPr>
        </p:nvSpPr>
        <p:spPr>
          <a:xfrm>
            <a:off x="914400" y="1447920"/>
            <a:ext cx="7772040" cy="457200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54" name="PlaceHolder 2"/>
          <p:cNvSpPr>
            <a:spLocks noGrp="1"/>
          </p:cNvSpPr>
          <p:nvPr>
            <p:ph type="body"/>
          </p:nvPr>
        </p:nvSpPr>
        <p:spPr>
          <a:xfrm>
            <a:off x="914400" y="1447920"/>
            <a:ext cx="7772040" cy="457164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56" name="PlaceHolder 2"/>
          <p:cNvSpPr>
            <a:spLocks noGrp="1"/>
          </p:cNvSpPr>
          <p:nvPr>
            <p:ph type="body"/>
          </p:nvPr>
        </p:nvSpPr>
        <p:spPr>
          <a:xfrm>
            <a:off x="914400" y="1447920"/>
            <a:ext cx="3792240" cy="4571640"/>
          </a:xfrm>
          <a:prstGeom prst="rect">
            <a:avLst/>
          </a:prstGeom>
        </p:spPr>
        <p:txBody>
          <a:bodyPr wrap="none" lIns="0" tIns="0" rIns="0" bIns="0"/>
          <a:lstStyle/>
          <a:p>
            <a:endParaRPr/>
          </a:p>
        </p:txBody>
      </p:sp>
      <p:sp>
        <p:nvSpPr>
          <p:cNvPr id="57" name="PlaceHolder 3"/>
          <p:cNvSpPr>
            <a:spLocks noGrp="1"/>
          </p:cNvSpPr>
          <p:nvPr>
            <p:ph type="body"/>
          </p:nvPr>
        </p:nvSpPr>
        <p:spPr>
          <a:xfrm>
            <a:off x="4896360" y="1447920"/>
            <a:ext cx="3792240" cy="457164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914400" y="274680"/>
            <a:ext cx="7772040" cy="574488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61"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62" name="PlaceHolder 3"/>
          <p:cNvSpPr>
            <a:spLocks noGrp="1"/>
          </p:cNvSpPr>
          <p:nvPr>
            <p:ph type="body"/>
          </p:nvPr>
        </p:nvSpPr>
        <p:spPr>
          <a:xfrm>
            <a:off x="914400" y="3835440"/>
            <a:ext cx="3792240" cy="2180160"/>
          </a:xfrm>
          <a:prstGeom prst="rect">
            <a:avLst/>
          </a:prstGeom>
        </p:spPr>
        <p:txBody>
          <a:bodyPr wrap="none" lIns="0" tIns="0" rIns="0" bIns="0"/>
          <a:lstStyle/>
          <a:p>
            <a:endParaRPr/>
          </a:p>
        </p:txBody>
      </p:sp>
      <p:sp>
        <p:nvSpPr>
          <p:cNvPr id="63" name="PlaceHolder 4"/>
          <p:cNvSpPr>
            <a:spLocks noGrp="1"/>
          </p:cNvSpPr>
          <p:nvPr>
            <p:ph type="body"/>
          </p:nvPr>
        </p:nvSpPr>
        <p:spPr>
          <a:xfrm>
            <a:off x="4896360" y="1447920"/>
            <a:ext cx="3792240" cy="457164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3" name="PlaceHolder 2"/>
          <p:cNvSpPr>
            <a:spLocks noGrp="1"/>
          </p:cNvSpPr>
          <p:nvPr>
            <p:ph type="subTitle"/>
          </p:nvPr>
        </p:nvSpPr>
        <p:spPr>
          <a:xfrm>
            <a:off x="914400" y="1447920"/>
            <a:ext cx="7772040" cy="457200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65" name="PlaceHolder 2"/>
          <p:cNvSpPr>
            <a:spLocks noGrp="1"/>
          </p:cNvSpPr>
          <p:nvPr>
            <p:ph type="body"/>
          </p:nvPr>
        </p:nvSpPr>
        <p:spPr>
          <a:xfrm>
            <a:off x="914400" y="1447920"/>
            <a:ext cx="3792240" cy="4571640"/>
          </a:xfrm>
          <a:prstGeom prst="rect">
            <a:avLst/>
          </a:prstGeom>
        </p:spPr>
        <p:txBody>
          <a:bodyPr wrap="none" lIns="0" tIns="0" rIns="0" bIns="0"/>
          <a:lstStyle/>
          <a:p>
            <a:endParaRPr/>
          </a:p>
        </p:txBody>
      </p:sp>
      <p:sp>
        <p:nvSpPr>
          <p:cNvPr id="66"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67" name="PlaceHolder 4"/>
          <p:cNvSpPr>
            <a:spLocks noGrp="1"/>
          </p:cNvSpPr>
          <p:nvPr>
            <p:ph type="body"/>
          </p:nvPr>
        </p:nvSpPr>
        <p:spPr>
          <a:xfrm>
            <a:off x="4896360" y="3835440"/>
            <a:ext cx="3792240" cy="218016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69"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70"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71" name="PlaceHolder 4"/>
          <p:cNvSpPr>
            <a:spLocks noGrp="1"/>
          </p:cNvSpPr>
          <p:nvPr>
            <p:ph type="body"/>
          </p:nvPr>
        </p:nvSpPr>
        <p:spPr>
          <a:xfrm>
            <a:off x="914400" y="3835440"/>
            <a:ext cx="7771320" cy="218016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73" name="PlaceHolder 2"/>
          <p:cNvSpPr>
            <a:spLocks noGrp="1"/>
          </p:cNvSpPr>
          <p:nvPr>
            <p:ph type="body"/>
          </p:nvPr>
        </p:nvSpPr>
        <p:spPr>
          <a:xfrm>
            <a:off x="914400" y="1447920"/>
            <a:ext cx="7772040" cy="2180160"/>
          </a:xfrm>
          <a:prstGeom prst="rect">
            <a:avLst/>
          </a:prstGeom>
        </p:spPr>
        <p:txBody>
          <a:bodyPr wrap="none" lIns="0" tIns="0" rIns="0" bIns="0"/>
          <a:lstStyle/>
          <a:p>
            <a:endParaRPr/>
          </a:p>
        </p:txBody>
      </p:sp>
      <p:sp>
        <p:nvSpPr>
          <p:cNvPr id="74" name="PlaceHolder 3"/>
          <p:cNvSpPr>
            <a:spLocks noGrp="1"/>
          </p:cNvSpPr>
          <p:nvPr>
            <p:ph type="body"/>
          </p:nvPr>
        </p:nvSpPr>
        <p:spPr>
          <a:xfrm>
            <a:off x="914400" y="3835440"/>
            <a:ext cx="7772040" cy="218016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76"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77"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78" name="PlaceHolder 4"/>
          <p:cNvSpPr>
            <a:spLocks noGrp="1"/>
          </p:cNvSpPr>
          <p:nvPr>
            <p:ph type="body"/>
          </p:nvPr>
        </p:nvSpPr>
        <p:spPr>
          <a:xfrm>
            <a:off x="4896360" y="3835440"/>
            <a:ext cx="3792240" cy="2180160"/>
          </a:xfrm>
          <a:prstGeom prst="rect">
            <a:avLst/>
          </a:prstGeom>
        </p:spPr>
        <p:txBody>
          <a:bodyPr wrap="none" lIns="0" tIns="0" rIns="0" bIns="0"/>
          <a:lstStyle/>
          <a:p>
            <a:endParaRPr/>
          </a:p>
        </p:txBody>
      </p:sp>
      <p:sp>
        <p:nvSpPr>
          <p:cNvPr id="79" name="PlaceHolder 5"/>
          <p:cNvSpPr>
            <a:spLocks noGrp="1"/>
          </p:cNvSpPr>
          <p:nvPr>
            <p:ph type="body"/>
          </p:nvPr>
        </p:nvSpPr>
        <p:spPr>
          <a:xfrm>
            <a:off x="914400" y="3835440"/>
            <a:ext cx="3792240" cy="218016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81"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82"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89" name="PlaceHolder 2"/>
          <p:cNvSpPr>
            <a:spLocks noGrp="1"/>
          </p:cNvSpPr>
          <p:nvPr>
            <p:ph type="subTitle"/>
          </p:nvPr>
        </p:nvSpPr>
        <p:spPr>
          <a:xfrm>
            <a:off x="914400" y="1447920"/>
            <a:ext cx="7772040" cy="457200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91" name="PlaceHolder 2"/>
          <p:cNvSpPr>
            <a:spLocks noGrp="1"/>
          </p:cNvSpPr>
          <p:nvPr>
            <p:ph type="body"/>
          </p:nvPr>
        </p:nvSpPr>
        <p:spPr>
          <a:xfrm>
            <a:off x="914400" y="1447920"/>
            <a:ext cx="7772040" cy="457164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93" name="PlaceHolder 2"/>
          <p:cNvSpPr>
            <a:spLocks noGrp="1"/>
          </p:cNvSpPr>
          <p:nvPr>
            <p:ph type="body"/>
          </p:nvPr>
        </p:nvSpPr>
        <p:spPr>
          <a:xfrm>
            <a:off x="914400" y="1447920"/>
            <a:ext cx="3792240" cy="4571640"/>
          </a:xfrm>
          <a:prstGeom prst="rect">
            <a:avLst/>
          </a:prstGeom>
        </p:spPr>
        <p:txBody>
          <a:bodyPr wrap="none" lIns="0" tIns="0" rIns="0" bIns="0"/>
          <a:lstStyle/>
          <a:p>
            <a:endParaRPr/>
          </a:p>
        </p:txBody>
      </p:sp>
      <p:sp>
        <p:nvSpPr>
          <p:cNvPr id="94" name="PlaceHolder 3"/>
          <p:cNvSpPr>
            <a:spLocks noGrp="1"/>
          </p:cNvSpPr>
          <p:nvPr>
            <p:ph type="body"/>
          </p:nvPr>
        </p:nvSpPr>
        <p:spPr>
          <a:xfrm>
            <a:off x="4896360" y="1447920"/>
            <a:ext cx="3792240" cy="457164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5" name="PlaceHolder 2"/>
          <p:cNvSpPr>
            <a:spLocks noGrp="1"/>
          </p:cNvSpPr>
          <p:nvPr>
            <p:ph type="body"/>
          </p:nvPr>
        </p:nvSpPr>
        <p:spPr>
          <a:xfrm>
            <a:off x="914400" y="1447920"/>
            <a:ext cx="7772040" cy="457164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914400" y="274680"/>
            <a:ext cx="7772040" cy="574488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98"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99" name="PlaceHolder 3"/>
          <p:cNvSpPr>
            <a:spLocks noGrp="1"/>
          </p:cNvSpPr>
          <p:nvPr>
            <p:ph type="body"/>
          </p:nvPr>
        </p:nvSpPr>
        <p:spPr>
          <a:xfrm>
            <a:off x="914400" y="3835440"/>
            <a:ext cx="3792240" cy="2180160"/>
          </a:xfrm>
          <a:prstGeom prst="rect">
            <a:avLst/>
          </a:prstGeom>
        </p:spPr>
        <p:txBody>
          <a:bodyPr wrap="none" lIns="0" tIns="0" rIns="0" bIns="0"/>
          <a:lstStyle/>
          <a:p>
            <a:endParaRPr/>
          </a:p>
        </p:txBody>
      </p:sp>
      <p:sp>
        <p:nvSpPr>
          <p:cNvPr id="100" name="PlaceHolder 4"/>
          <p:cNvSpPr>
            <a:spLocks noGrp="1"/>
          </p:cNvSpPr>
          <p:nvPr>
            <p:ph type="body"/>
          </p:nvPr>
        </p:nvSpPr>
        <p:spPr>
          <a:xfrm>
            <a:off x="4896360" y="1447920"/>
            <a:ext cx="3792240" cy="457164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02" name="PlaceHolder 2"/>
          <p:cNvSpPr>
            <a:spLocks noGrp="1"/>
          </p:cNvSpPr>
          <p:nvPr>
            <p:ph type="body"/>
          </p:nvPr>
        </p:nvSpPr>
        <p:spPr>
          <a:xfrm>
            <a:off x="914400" y="1447920"/>
            <a:ext cx="3792240" cy="4571640"/>
          </a:xfrm>
          <a:prstGeom prst="rect">
            <a:avLst/>
          </a:prstGeom>
        </p:spPr>
        <p:txBody>
          <a:bodyPr wrap="none" lIns="0" tIns="0" rIns="0" bIns="0"/>
          <a:lstStyle/>
          <a:p>
            <a:endParaRPr/>
          </a:p>
        </p:txBody>
      </p:sp>
      <p:sp>
        <p:nvSpPr>
          <p:cNvPr id="103"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104" name="PlaceHolder 4"/>
          <p:cNvSpPr>
            <a:spLocks noGrp="1"/>
          </p:cNvSpPr>
          <p:nvPr>
            <p:ph type="body"/>
          </p:nvPr>
        </p:nvSpPr>
        <p:spPr>
          <a:xfrm>
            <a:off x="4896360" y="3835440"/>
            <a:ext cx="3792240" cy="218016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06"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107"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108" name="PlaceHolder 4"/>
          <p:cNvSpPr>
            <a:spLocks noGrp="1"/>
          </p:cNvSpPr>
          <p:nvPr>
            <p:ph type="body"/>
          </p:nvPr>
        </p:nvSpPr>
        <p:spPr>
          <a:xfrm>
            <a:off x="914400" y="3835440"/>
            <a:ext cx="7771320" cy="218016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10" name="PlaceHolder 2"/>
          <p:cNvSpPr>
            <a:spLocks noGrp="1"/>
          </p:cNvSpPr>
          <p:nvPr>
            <p:ph type="body"/>
          </p:nvPr>
        </p:nvSpPr>
        <p:spPr>
          <a:xfrm>
            <a:off x="914400" y="1447920"/>
            <a:ext cx="7772040" cy="2180160"/>
          </a:xfrm>
          <a:prstGeom prst="rect">
            <a:avLst/>
          </a:prstGeom>
        </p:spPr>
        <p:txBody>
          <a:bodyPr wrap="none" lIns="0" tIns="0" rIns="0" bIns="0"/>
          <a:lstStyle/>
          <a:p>
            <a:endParaRPr/>
          </a:p>
        </p:txBody>
      </p:sp>
      <p:sp>
        <p:nvSpPr>
          <p:cNvPr id="111" name="PlaceHolder 3"/>
          <p:cNvSpPr>
            <a:spLocks noGrp="1"/>
          </p:cNvSpPr>
          <p:nvPr>
            <p:ph type="body"/>
          </p:nvPr>
        </p:nvSpPr>
        <p:spPr>
          <a:xfrm>
            <a:off x="914400" y="3835440"/>
            <a:ext cx="7772040" cy="218016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13"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114"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115" name="PlaceHolder 4"/>
          <p:cNvSpPr>
            <a:spLocks noGrp="1"/>
          </p:cNvSpPr>
          <p:nvPr>
            <p:ph type="body"/>
          </p:nvPr>
        </p:nvSpPr>
        <p:spPr>
          <a:xfrm>
            <a:off x="4896360" y="3835440"/>
            <a:ext cx="3792240" cy="2180160"/>
          </a:xfrm>
          <a:prstGeom prst="rect">
            <a:avLst/>
          </a:prstGeom>
        </p:spPr>
        <p:txBody>
          <a:bodyPr wrap="none" lIns="0" tIns="0" rIns="0" bIns="0"/>
          <a:lstStyle/>
          <a:p>
            <a:endParaRPr/>
          </a:p>
        </p:txBody>
      </p:sp>
      <p:sp>
        <p:nvSpPr>
          <p:cNvPr id="116" name="PlaceHolder 5"/>
          <p:cNvSpPr>
            <a:spLocks noGrp="1"/>
          </p:cNvSpPr>
          <p:nvPr>
            <p:ph type="body"/>
          </p:nvPr>
        </p:nvSpPr>
        <p:spPr>
          <a:xfrm>
            <a:off x="914400" y="3835440"/>
            <a:ext cx="3792240" cy="218016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18"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119"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28" name="PlaceHolder 2"/>
          <p:cNvSpPr>
            <a:spLocks noGrp="1"/>
          </p:cNvSpPr>
          <p:nvPr>
            <p:ph type="subTitle"/>
          </p:nvPr>
        </p:nvSpPr>
        <p:spPr>
          <a:xfrm>
            <a:off x="914400" y="1447920"/>
            <a:ext cx="7772040" cy="4572000"/>
          </a:xfrm>
          <a:prstGeom prst="rect">
            <a:avLst/>
          </a:prstGeom>
        </p:spPr>
        <p:txBody>
          <a:bodyPr wrap="none"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30" name="PlaceHolder 2"/>
          <p:cNvSpPr>
            <a:spLocks noGrp="1"/>
          </p:cNvSpPr>
          <p:nvPr>
            <p:ph type="body"/>
          </p:nvPr>
        </p:nvSpPr>
        <p:spPr>
          <a:xfrm>
            <a:off x="914400" y="1447920"/>
            <a:ext cx="7772040" cy="457164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7" name="PlaceHolder 2"/>
          <p:cNvSpPr>
            <a:spLocks noGrp="1"/>
          </p:cNvSpPr>
          <p:nvPr>
            <p:ph type="body"/>
          </p:nvPr>
        </p:nvSpPr>
        <p:spPr>
          <a:xfrm>
            <a:off x="914400" y="1447920"/>
            <a:ext cx="3792240" cy="4571640"/>
          </a:xfrm>
          <a:prstGeom prst="rect">
            <a:avLst/>
          </a:prstGeom>
        </p:spPr>
        <p:txBody>
          <a:bodyPr wrap="none" lIns="0" tIns="0" rIns="0" bIns="0"/>
          <a:lstStyle/>
          <a:p>
            <a:endParaRPr/>
          </a:p>
        </p:txBody>
      </p:sp>
      <p:sp>
        <p:nvSpPr>
          <p:cNvPr id="18" name="PlaceHolder 3"/>
          <p:cNvSpPr>
            <a:spLocks noGrp="1"/>
          </p:cNvSpPr>
          <p:nvPr>
            <p:ph type="body"/>
          </p:nvPr>
        </p:nvSpPr>
        <p:spPr>
          <a:xfrm>
            <a:off x="4896360" y="1447920"/>
            <a:ext cx="3792240" cy="457164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32" name="PlaceHolder 2"/>
          <p:cNvSpPr>
            <a:spLocks noGrp="1"/>
          </p:cNvSpPr>
          <p:nvPr>
            <p:ph type="body"/>
          </p:nvPr>
        </p:nvSpPr>
        <p:spPr>
          <a:xfrm>
            <a:off x="914400" y="1447920"/>
            <a:ext cx="3792240" cy="4571640"/>
          </a:xfrm>
          <a:prstGeom prst="rect">
            <a:avLst/>
          </a:prstGeom>
        </p:spPr>
        <p:txBody>
          <a:bodyPr wrap="none" lIns="0" tIns="0" rIns="0" bIns="0"/>
          <a:lstStyle/>
          <a:p>
            <a:endParaRPr/>
          </a:p>
        </p:txBody>
      </p:sp>
      <p:sp>
        <p:nvSpPr>
          <p:cNvPr id="133" name="PlaceHolder 3"/>
          <p:cNvSpPr>
            <a:spLocks noGrp="1"/>
          </p:cNvSpPr>
          <p:nvPr>
            <p:ph type="body"/>
          </p:nvPr>
        </p:nvSpPr>
        <p:spPr>
          <a:xfrm>
            <a:off x="4896360" y="1447920"/>
            <a:ext cx="3792240" cy="4571640"/>
          </a:xfrm>
          <a:prstGeom prst="rect">
            <a:avLst/>
          </a:prstGeom>
        </p:spPr>
        <p:txBody>
          <a:bodyPr wrap="none"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914400" y="274680"/>
            <a:ext cx="7772040" cy="5744880"/>
          </a:xfrm>
          <a:prstGeom prst="rect">
            <a:avLst/>
          </a:prstGeom>
        </p:spPr>
        <p:txBody>
          <a:bodyPr wrap="none"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37"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138" name="PlaceHolder 3"/>
          <p:cNvSpPr>
            <a:spLocks noGrp="1"/>
          </p:cNvSpPr>
          <p:nvPr>
            <p:ph type="body"/>
          </p:nvPr>
        </p:nvSpPr>
        <p:spPr>
          <a:xfrm>
            <a:off x="914400" y="3835440"/>
            <a:ext cx="3792240" cy="2180160"/>
          </a:xfrm>
          <a:prstGeom prst="rect">
            <a:avLst/>
          </a:prstGeom>
        </p:spPr>
        <p:txBody>
          <a:bodyPr wrap="none" lIns="0" tIns="0" rIns="0" bIns="0"/>
          <a:lstStyle/>
          <a:p>
            <a:endParaRPr/>
          </a:p>
        </p:txBody>
      </p:sp>
      <p:sp>
        <p:nvSpPr>
          <p:cNvPr id="139" name="PlaceHolder 4"/>
          <p:cNvSpPr>
            <a:spLocks noGrp="1"/>
          </p:cNvSpPr>
          <p:nvPr>
            <p:ph type="body"/>
          </p:nvPr>
        </p:nvSpPr>
        <p:spPr>
          <a:xfrm>
            <a:off x="4896360" y="1447920"/>
            <a:ext cx="3792240" cy="4571640"/>
          </a:xfrm>
          <a:prstGeom prst="rect">
            <a:avLst/>
          </a:prstGeom>
        </p:spPr>
        <p:txBody>
          <a:bodyPr wrap="none"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41" name="PlaceHolder 2"/>
          <p:cNvSpPr>
            <a:spLocks noGrp="1"/>
          </p:cNvSpPr>
          <p:nvPr>
            <p:ph type="body"/>
          </p:nvPr>
        </p:nvSpPr>
        <p:spPr>
          <a:xfrm>
            <a:off x="914400" y="1447920"/>
            <a:ext cx="3792240" cy="4571640"/>
          </a:xfrm>
          <a:prstGeom prst="rect">
            <a:avLst/>
          </a:prstGeom>
        </p:spPr>
        <p:txBody>
          <a:bodyPr wrap="none" lIns="0" tIns="0" rIns="0" bIns="0"/>
          <a:lstStyle/>
          <a:p>
            <a:endParaRPr/>
          </a:p>
        </p:txBody>
      </p:sp>
      <p:sp>
        <p:nvSpPr>
          <p:cNvPr id="142"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143" name="PlaceHolder 4"/>
          <p:cNvSpPr>
            <a:spLocks noGrp="1"/>
          </p:cNvSpPr>
          <p:nvPr>
            <p:ph type="body"/>
          </p:nvPr>
        </p:nvSpPr>
        <p:spPr>
          <a:xfrm>
            <a:off x="4896360" y="3835440"/>
            <a:ext cx="3792240" cy="2180160"/>
          </a:xfrm>
          <a:prstGeom prst="rect">
            <a:avLst/>
          </a:prstGeom>
        </p:spPr>
        <p:txBody>
          <a:bodyPr wrap="none"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45"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146"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147" name="PlaceHolder 4"/>
          <p:cNvSpPr>
            <a:spLocks noGrp="1"/>
          </p:cNvSpPr>
          <p:nvPr>
            <p:ph type="body"/>
          </p:nvPr>
        </p:nvSpPr>
        <p:spPr>
          <a:xfrm>
            <a:off x="914400" y="3835440"/>
            <a:ext cx="7771320" cy="2180160"/>
          </a:xfrm>
          <a:prstGeom prst="rect">
            <a:avLst/>
          </a:prstGeom>
        </p:spPr>
        <p:txBody>
          <a:bodyPr wrap="none"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49" name="PlaceHolder 2"/>
          <p:cNvSpPr>
            <a:spLocks noGrp="1"/>
          </p:cNvSpPr>
          <p:nvPr>
            <p:ph type="body"/>
          </p:nvPr>
        </p:nvSpPr>
        <p:spPr>
          <a:xfrm>
            <a:off x="914400" y="1447920"/>
            <a:ext cx="7772040" cy="2180160"/>
          </a:xfrm>
          <a:prstGeom prst="rect">
            <a:avLst/>
          </a:prstGeom>
        </p:spPr>
        <p:txBody>
          <a:bodyPr wrap="none" lIns="0" tIns="0" rIns="0" bIns="0"/>
          <a:lstStyle/>
          <a:p>
            <a:endParaRPr/>
          </a:p>
        </p:txBody>
      </p:sp>
      <p:sp>
        <p:nvSpPr>
          <p:cNvPr id="150" name="PlaceHolder 3"/>
          <p:cNvSpPr>
            <a:spLocks noGrp="1"/>
          </p:cNvSpPr>
          <p:nvPr>
            <p:ph type="body"/>
          </p:nvPr>
        </p:nvSpPr>
        <p:spPr>
          <a:xfrm>
            <a:off x="914400" y="3835440"/>
            <a:ext cx="7772040" cy="2180160"/>
          </a:xfrm>
          <a:prstGeom prst="rect">
            <a:avLst/>
          </a:prstGeom>
        </p:spPr>
        <p:txBody>
          <a:bodyPr wrap="none"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52"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153"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154" name="PlaceHolder 4"/>
          <p:cNvSpPr>
            <a:spLocks noGrp="1"/>
          </p:cNvSpPr>
          <p:nvPr>
            <p:ph type="body"/>
          </p:nvPr>
        </p:nvSpPr>
        <p:spPr>
          <a:xfrm>
            <a:off x="4896360" y="3835440"/>
            <a:ext cx="3792240" cy="2180160"/>
          </a:xfrm>
          <a:prstGeom prst="rect">
            <a:avLst/>
          </a:prstGeom>
        </p:spPr>
        <p:txBody>
          <a:bodyPr wrap="none" lIns="0" tIns="0" rIns="0" bIns="0"/>
          <a:lstStyle/>
          <a:p>
            <a:endParaRPr/>
          </a:p>
        </p:txBody>
      </p:sp>
      <p:sp>
        <p:nvSpPr>
          <p:cNvPr id="155" name="PlaceHolder 5"/>
          <p:cNvSpPr>
            <a:spLocks noGrp="1"/>
          </p:cNvSpPr>
          <p:nvPr>
            <p:ph type="body"/>
          </p:nvPr>
        </p:nvSpPr>
        <p:spPr>
          <a:xfrm>
            <a:off x="914400" y="3835440"/>
            <a:ext cx="3792240" cy="2180160"/>
          </a:xfrm>
          <a:prstGeom prst="rect">
            <a:avLst/>
          </a:prstGeom>
        </p:spPr>
        <p:txBody>
          <a:bodyPr wrap="none"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157"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158"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914400" y="274680"/>
            <a:ext cx="7772040" cy="574488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22"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23" name="PlaceHolder 3"/>
          <p:cNvSpPr>
            <a:spLocks noGrp="1"/>
          </p:cNvSpPr>
          <p:nvPr>
            <p:ph type="body"/>
          </p:nvPr>
        </p:nvSpPr>
        <p:spPr>
          <a:xfrm>
            <a:off x="914400" y="3835440"/>
            <a:ext cx="3792240" cy="2180160"/>
          </a:xfrm>
          <a:prstGeom prst="rect">
            <a:avLst/>
          </a:prstGeom>
        </p:spPr>
        <p:txBody>
          <a:bodyPr wrap="none" lIns="0" tIns="0" rIns="0" bIns="0"/>
          <a:lstStyle/>
          <a:p>
            <a:endParaRPr/>
          </a:p>
        </p:txBody>
      </p:sp>
      <p:sp>
        <p:nvSpPr>
          <p:cNvPr id="24" name="PlaceHolder 4"/>
          <p:cNvSpPr>
            <a:spLocks noGrp="1"/>
          </p:cNvSpPr>
          <p:nvPr>
            <p:ph type="body"/>
          </p:nvPr>
        </p:nvSpPr>
        <p:spPr>
          <a:xfrm>
            <a:off x="4896360" y="1447920"/>
            <a:ext cx="3792240" cy="457164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26" name="PlaceHolder 2"/>
          <p:cNvSpPr>
            <a:spLocks noGrp="1"/>
          </p:cNvSpPr>
          <p:nvPr>
            <p:ph type="body"/>
          </p:nvPr>
        </p:nvSpPr>
        <p:spPr>
          <a:xfrm>
            <a:off x="914400" y="1447920"/>
            <a:ext cx="3792240" cy="4571640"/>
          </a:xfrm>
          <a:prstGeom prst="rect">
            <a:avLst/>
          </a:prstGeom>
        </p:spPr>
        <p:txBody>
          <a:bodyPr wrap="none" lIns="0" tIns="0" rIns="0" bIns="0"/>
          <a:lstStyle/>
          <a:p>
            <a:endParaRPr/>
          </a:p>
        </p:txBody>
      </p:sp>
      <p:sp>
        <p:nvSpPr>
          <p:cNvPr id="27"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28" name="PlaceHolder 4"/>
          <p:cNvSpPr>
            <a:spLocks noGrp="1"/>
          </p:cNvSpPr>
          <p:nvPr>
            <p:ph type="body"/>
          </p:nvPr>
        </p:nvSpPr>
        <p:spPr>
          <a:xfrm>
            <a:off x="4896360" y="3835440"/>
            <a:ext cx="3792240" cy="218016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274680"/>
            <a:ext cx="7772040" cy="1143000"/>
          </a:xfrm>
          <a:prstGeom prst="rect">
            <a:avLst/>
          </a:prstGeom>
        </p:spPr>
        <p:txBody>
          <a:bodyPr wrap="none" lIns="0" tIns="0" rIns="0" bIns="0" anchor="ctr"/>
          <a:lstStyle/>
          <a:p>
            <a:endParaRPr/>
          </a:p>
        </p:txBody>
      </p:sp>
      <p:sp>
        <p:nvSpPr>
          <p:cNvPr id="30" name="PlaceHolder 2"/>
          <p:cNvSpPr>
            <a:spLocks noGrp="1"/>
          </p:cNvSpPr>
          <p:nvPr>
            <p:ph type="body"/>
          </p:nvPr>
        </p:nvSpPr>
        <p:spPr>
          <a:xfrm>
            <a:off x="914400" y="1447920"/>
            <a:ext cx="3792240" cy="2180160"/>
          </a:xfrm>
          <a:prstGeom prst="rect">
            <a:avLst/>
          </a:prstGeom>
        </p:spPr>
        <p:txBody>
          <a:bodyPr wrap="none" lIns="0" tIns="0" rIns="0" bIns="0"/>
          <a:lstStyle/>
          <a:p>
            <a:endParaRPr/>
          </a:p>
        </p:txBody>
      </p:sp>
      <p:sp>
        <p:nvSpPr>
          <p:cNvPr id="31" name="PlaceHolder 3"/>
          <p:cNvSpPr>
            <a:spLocks noGrp="1"/>
          </p:cNvSpPr>
          <p:nvPr>
            <p:ph type="body"/>
          </p:nvPr>
        </p:nvSpPr>
        <p:spPr>
          <a:xfrm>
            <a:off x="4896360" y="1447920"/>
            <a:ext cx="3792240" cy="2180160"/>
          </a:xfrm>
          <a:prstGeom prst="rect">
            <a:avLst/>
          </a:prstGeom>
        </p:spPr>
        <p:txBody>
          <a:bodyPr wrap="none" lIns="0" tIns="0" rIns="0" bIns="0"/>
          <a:lstStyle/>
          <a:p>
            <a:endParaRPr/>
          </a:p>
        </p:txBody>
      </p:sp>
      <p:sp>
        <p:nvSpPr>
          <p:cNvPr id="32" name="PlaceHolder 4"/>
          <p:cNvSpPr>
            <a:spLocks noGrp="1"/>
          </p:cNvSpPr>
          <p:nvPr>
            <p:ph type="body"/>
          </p:nvPr>
        </p:nvSpPr>
        <p:spPr>
          <a:xfrm>
            <a:off x="914400" y="3835440"/>
            <a:ext cx="7771320" cy="218016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tile/>
        </a:blipFill>
        <a:effectLst/>
      </p:bgPr>
    </p:bg>
    <p:spTree>
      <p:nvGrpSpPr>
        <p:cNvPr id="1" name=""/>
        <p:cNvGrpSpPr/>
        <p:nvPr/>
      </p:nvGrpSpPr>
      <p:grpSpPr>
        <a:xfrm>
          <a:off x="0" y="0"/>
          <a:ext cx="0" cy="0"/>
          <a:chOff x="0" y="0"/>
          <a:chExt cx="0" cy="0"/>
        </a:xfrm>
      </p:grpSpPr>
      <p:sp>
        <p:nvSpPr>
          <p:cNvPr id="12" name="CustomShape 1"/>
          <p:cNvSpPr/>
          <p:nvPr/>
        </p:nvSpPr>
        <p:spPr>
          <a:xfrm>
            <a:off x="0" y="0"/>
            <a:ext cx="9143640" cy="6857640"/>
          </a:xfrm>
          <a:prstGeom prst="rect">
            <a:avLst/>
          </a:prstGeom>
          <a:solidFill>
            <a:srgbClr val="FFFFFF"/>
          </a:solidFill>
        </p:spPr>
      </p:sp>
      <p:sp>
        <p:nvSpPr>
          <p:cNvPr id="13"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2" name="CustomShape 3"/>
          <p:cNvSpPr/>
          <p:nvPr/>
        </p:nvSpPr>
        <p:spPr>
          <a:xfrm>
            <a:off x="0" y="0"/>
            <a:ext cx="9143640" cy="6857640"/>
          </a:xfrm>
          <a:prstGeom prst="rect">
            <a:avLst/>
          </a:prstGeom>
          <a:solidFill>
            <a:srgbClr val="FFFFFF"/>
          </a:solidFill>
        </p:spPr>
      </p:sp>
      <p:sp>
        <p:nvSpPr>
          <p:cNvPr id="3" name="CustomShape 4"/>
          <p:cNvSpPr/>
          <p:nvPr/>
        </p:nvSpPr>
        <p:spPr>
          <a:xfrm>
            <a:off x="65160" y="69840"/>
            <a:ext cx="9012960" cy="6691680"/>
          </a:xfrm>
          <a:prstGeom prst="roundRect">
            <a:avLst>
              <a:gd name="adj" fmla="val 4929"/>
            </a:avLst>
          </a:prstGeom>
          <a:solidFill>
            <a:srgbClr val="FFFFFF"/>
          </a:solidFill>
          <a:ln w="6480">
            <a:solidFill>
              <a:srgbClr val="000000"/>
            </a:solidFill>
            <a:round/>
          </a:ln>
        </p:spPr>
      </p:sp>
      <p:sp>
        <p:nvSpPr>
          <p:cNvPr id="4" name="PlaceHolder 5"/>
          <p:cNvSpPr>
            <a:spLocks noGrp="1"/>
          </p:cNvSpPr>
          <p:nvPr>
            <p:ph type="dt"/>
          </p:nvPr>
        </p:nvSpPr>
        <p:spPr>
          <a:xfrm>
            <a:off x="6172200" y="6191280"/>
            <a:ext cx="2476080" cy="475920"/>
          </a:xfrm>
          <a:prstGeom prst="rect">
            <a:avLst/>
          </a:prstGeom>
        </p:spPr>
        <p:txBody>
          <a:bodyPr lIns="90000" tIns="45000" rIns="90000" bIns="45000" anchor="ctr"/>
          <a:lstStyle/>
          <a:p>
            <a:pPr algn="r">
              <a:lnSpc>
                <a:spcPct val="100000"/>
              </a:lnSpc>
            </a:pPr>
            <a:r>
              <a:rPr lang="en-US" sz="1400">
                <a:solidFill>
                  <a:srgbClr val="696464"/>
                </a:solidFill>
                <a:latin typeface="Perpetua"/>
              </a:rPr>
              <a:t>10/30/13</a:t>
            </a:r>
            <a:endParaRPr/>
          </a:p>
        </p:txBody>
      </p:sp>
      <p:sp>
        <p:nvSpPr>
          <p:cNvPr id="5" name="PlaceHolder 6"/>
          <p:cNvSpPr>
            <a:spLocks noGrp="1"/>
          </p:cNvSpPr>
          <p:nvPr>
            <p:ph type="ftr"/>
          </p:nvPr>
        </p:nvSpPr>
        <p:spPr>
          <a:xfrm>
            <a:off x="914400" y="6172200"/>
            <a:ext cx="3962160" cy="456840"/>
          </a:xfrm>
          <a:prstGeom prst="rect">
            <a:avLst/>
          </a:prstGeom>
        </p:spPr>
        <p:txBody>
          <a:bodyPr lIns="90000" tIns="45000" rIns="90000" bIns="45000" anchor="ctr"/>
          <a:lstStyle/>
          <a:p>
            <a:endParaRPr/>
          </a:p>
        </p:txBody>
      </p:sp>
      <p:sp>
        <p:nvSpPr>
          <p:cNvPr id="6" name="PlaceHolder 7"/>
          <p:cNvSpPr>
            <a:spLocks noGrp="1"/>
          </p:cNvSpPr>
          <p:nvPr>
            <p:ph type="sldNum"/>
          </p:nvPr>
        </p:nvSpPr>
        <p:spPr>
          <a:xfrm>
            <a:off x="146160" y="6210360"/>
            <a:ext cx="456840" cy="456840"/>
          </a:xfrm>
          <a:prstGeom prst="rect">
            <a:avLst/>
          </a:prstGeom>
        </p:spPr>
        <p:txBody>
          <a:bodyPr lIns="0" tIns="0" rIns="0" bIns="0" anchor="ctr" anchorCtr="1"/>
          <a:lstStyle/>
          <a:p>
            <a:pPr>
              <a:lnSpc>
                <a:spcPct val="100000"/>
              </a:lnSpc>
            </a:pPr>
            <a:fld id="{43835282-1C60-4CE6-B081-743408DCE18F}" type="slidenum">
              <a:rPr lang="en-US" sz="1400">
                <a:solidFill>
                  <a:srgbClr val="FFFFFF"/>
                </a:solidFill>
                <a:latin typeface="Franklin Gothic Book"/>
              </a:rPr>
              <a:pPr>
                <a:lnSpc>
                  <a:spcPct val="100000"/>
                </a:lnSpc>
              </a:pPr>
              <a:t>‹Nº›</a:t>
            </a:fld>
            <a:endParaRPr/>
          </a:p>
        </p:txBody>
      </p:sp>
      <p:sp>
        <p:nvSpPr>
          <p:cNvPr id="7" name="CustomShape 8"/>
          <p:cNvSpPr/>
          <p:nvPr/>
        </p:nvSpPr>
        <p:spPr>
          <a:xfrm>
            <a:off x="63000" y="1449360"/>
            <a:ext cx="9021240" cy="1527120"/>
          </a:xfrm>
          <a:prstGeom prst="rect">
            <a:avLst/>
          </a:prstGeom>
          <a:solidFill>
            <a:srgbClr val="D34817"/>
          </a:solidFill>
        </p:spPr>
      </p:sp>
      <p:sp>
        <p:nvSpPr>
          <p:cNvPr id="8" name="CustomShape 9"/>
          <p:cNvSpPr/>
          <p:nvPr/>
        </p:nvSpPr>
        <p:spPr>
          <a:xfrm>
            <a:off x="63000" y="1396800"/>
            <a:ext cx="9021240" cy="120240"/>
          </a:xfrm>
          <a:prstGeom prst="rect">
            <a:avLst/>
          </a:prstGeom>
          <a:solidFill>
            <a:srgbClr val="E5B1AB"/>
          </a:solidFill>
        </p:spPr>
      </p:sp>
      <p:sp>
        <p:nvSpPr>
          <p:cNvPr id="9" name="CustomShape 10"/>
          <p:cNvSpPr/>
          <p:nvPr/>
        </p:nvSpPr>
        <p:spPr>
          <a:xfrm>
            <a:off x="63000" y="2976480"/>
            <a:ext cx="9021240" cy="110160"/>
          </a:xfrm>
          <a:prstGeom prst="rect">
            <a:avLst/>
          </a:prstGeom>
          <a:solidFill>
            <a:srgbClr val="918485"/>
          </a:solidFill>
        </p:spPr>
      </p:sp>
      <p:sp>
        <p:nvSpPr>
          <p:cNvPr id="10" name="PlaceHolder 11"/>
          <p:cNvSpPr>
            <a:spLocks noGrp="1"/>
          </p:cNvSpPr>
          <p:nvPr>
            <p:ph type="title"/>
          </p:nvPr>
        </p:nvSpPr>
        <p:spPr>
          <a:xfrm>
            <a:off x="457200" y="1505880"/>
            <a:ext cx="8229240" cy="1469520"/>
          </a:xfrm>
          <a:prstGeom prst="rect">
            <a:avLst/>
          </a:prstGeom>
        </p:spPr>
        <p:txBody>
          <a:bodyPr lIns="90000" tIns="45000" rIns="90000" bIns="91440" anchor="ctr"/>
          <a:lstStyle/>
          <a:p>
            <a:pPr algn="ctr">
              <a:lnSpc>
                <a:spcPct val="100000"/>
              </a:lnSpc>
            </a:pPr>
            <a:r>
              <a:rPr lang="en-US" sz="4000">
                <a:solidFill>
                  <a:srgbClr val="FFFFFF"/>
                </a:solidFill>
                <a:latin typeface="Franklin Gothic Book"/>
              </a:rPr>
              <a:t>Click to edit the title text formatClick to edit Master title style</a:t>
            </a:r>
            <a:endParaRPr/>
          </a:p>
        </p:txBody>
      </p:sp>
      <p:sp>
        <p:nvSpPr>
          <p:cNvPr id="11" name="PlaceHolder 12"/>
          <p:cNvSpPr>
            <a:spLocks noGrp="1"/>
          </p:cNvSpPr>
          <p:nvPr>
            <p:ph type="body"/>
          </p:nvPr>
        </p:nvSpPr>
        <p:spPr>
          <a:xfrm>
            <a:off x="457200" y="1604520"/>
            <a:ext cx="8229240" cy="39769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CustomShape 1"/>
          <p:cNvSpPr/>
          <p:nvPr/>
        </p:nvSpPr>
        <p:spPr>
          <a:xfrm>
            <a:off x="0" y="0"/>
            <a:ext cx="9143640" cy="6857640"/>
          </a:xfrm>
          <a:prstGeom prst="rect">
            <a:avLst/>
          </a:prstGeom>
          <a:solidFill>
            <a:srgbClr val="FFFFFF"/>
          </a:solidFill>
        </p:spPr>
      </p:sp>
      <p:sp>
        <p:nvSpPr>
          <p:cNvPr id="45"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46" name="PlaceHolder 3"/>
          <p:cNvSpPr>
            <a:spLocks noGrp="1"/>
          </p:cNvSpPr>
          <p:nvPr>
            <p:ph type="dt"/>
          </p:nvPr>
        </p:nvSpPr>
        <p:spPr>
          <a:xfrm>
            <a:off x="6172200" y="6191280"/>
            <a:ext cx="2476080" cy="475920"/>
          </a:xfrm>
          <a:prstGeom prst="rect">
            <a:avLst/>
          </a:prstGeom>
        </p:spPr>
        <p:txBody>
          <a:bodyPr lIns="90000" tIns="45000" rIns="90000" bIns="45000" anchor="ctr"/>
          <a:lstStyle/>
          <a:p>
            <a:pPr algn="r">
              <a:lnSpc>
                <a:spcPct val="100000"/>
              </a:lnSpc>
            </a:pPr>
            <a:r>
              <a:rPr lang="en-US" sz="1400">
                <a:solidFill>
                  <a:srgbClr val="696464"/>
                </a:solidFill>
                <a:latin typeface="Perpetua"/>
              </a:rPr>
              <a:t>24/09/13</a:t>
            </a:r>
            <a:endParaRPr/>
          </a:p>
        </p:txBody>
      </p:sp>
      <p:sp>
        <p:nvSpPr>
          <p:cNvPr id="47" name="PlaceHolder 4"/>
          <p:cNvSpPr>
            <a:spLocks noGrp="1"/>
          </p:cNvSpPr>
          <p:nvPr>
            <p:ph type="ftr"/>
          </p:nvPr>
        </p:nvSpPr>
        <p:spPr>
          <a:xfrm>
            <a:off x="914400" y="6172200"/>
            <a:ext cx="3962160" cy="456840"/>
          </a:xfrm>
          <a:prstGeom prst="rect">
            <a:avLst/>
          </a:prstGeom>
        </p:spPr>
        <p:txBody>
          <a:bodyPr lIns="90000" tIns="45000" rIns="90000" bIns="45000" anchor="ctr"/>
          <a:lstStyle/>
          <a:p>
            <a:endParaRPr/>
          </a:p>
        </p:txBody>
      </p:sp>
      <p:sp>
        <p:nvSpPr>
          <p:cNvPr id="48" name="PlaceHolder 5"/>
          <p:cNvSpPr>
            <a:spLocks noGrp="1"/>
          </p:cNvSpPr>
          <p:nvPr>
            <p:ph type="sldNum"/>
          </p:nvPr>
        </p:nvSpPr>
        <p:spPr>
          <a:xfrm>
            <a:off x="146160" y="6210360"/>
            <a:ext cx="456840" cy="456840"/>
          </a:xfrm>
          <a:prstGeom prst="rect">
            <a:avLst/>
          </a:prstGeom>
        </p:spPr>
        <p:txBody>
          <a:bodyPr lIns="0" tIns="0" rIns="0" bIns="0" anchor="ctr" anchorCtr="1"/>
          <a:lstStyle/>
          <a:p>
            <a:pPr>
              <a:lnSpc>
                <a:spcPct val="100000"/>
              </a:lnSpc>
            </a:pPr>
            <a:fld id="{86F6A11C-A0A6-490F-A071-A6CA309C87D0}" type="slidenum">
              <a:rPr lang="en-US" sz="1400">
                <a:solidFill>
                  <a:srgbClr val="FFFFFF"/>
                </a:solidFill>
                <a:latin typeface="Franklin Gothic Book"/>
              </a:rPr>
              <a:pPr>
                <a:lnSpc>
                  <a:spcPct val="100000"/>
                </a:lnSpc>
              </a:pPr>
              <a:t>‹Nº›</a:t>
            </a:fld>
            <a:endParaRPr/>
          </a:p>
        </p:txBody>
      </p:sp>
      <p:sp>
        <p:nvSpPr>
          <p:cNvPr id="49" name="PlaceHolder 6"/>
          <p:cNvSpPr>
            <a:spLocks noGrp="1"/>
          </p:cNvSpPr>
          <p:nvPr>
            <p:ph type="title"/>
          </p:nvPr>
        </p:nvSpPr>
        <p:spPr>
          <a:xfrm>
            <a:off x="457200" y="273600"/>
            <a:ext cx="8229240" cy="1144800"/>
          </a:xfrm>
          <a:prstGeom prst="rect">
            <a:avLst/>
          </a:prstGeom>
        </p:spPr>
        <p:txBody>
          <a:bodyPr wrap="none" lIns="0" tIns="0" rIns="0" bIns="0" anchor="ctr"/>
          <a:lstStyle/>
          <a:p>
            <a:r>
              <a:rPr lang="en-US"/>
              <a:t>Click to edit the title text format</a:t>
            </a:r>
            <a:endParaRPr/>
          </a:p>
        </p:txBody>
      </p:sp>
      <p:sp>
        <p:nvSpPr>
          <p:cNvPr id="50" name="PlaceHolder 7"/>
          <p:cNvSpPr>
            <a:spLocks noGrp="1"/>
          </p:cNvSpPr>
          <p:nvPr>
            <p:ph type="body"/>
          </p:nvPr>
        </p:nvSpPr>
        <p:spPr>
          <a:xfrm>
            <a:off x="457200" y="1604520"/>
            <a:ext cx="8229240" cy="397692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CustomShape 1"/>
          <p:cNvSpPr/>
          <p:nvPr/>
        </p:nvSpPr>
        <p:spPr>
          <a:xfrm>
            <a:off x="0" y="0"/>
            <a:ext cx="9143640" cy="6857640"/>
          </a:xfrm>
          <a:prstGeom prst="rect">
            <a:avLst/>
          </a:prstGeom>
          <a:solidFill>
            <a:srgbClr val="FFFFFF"/>
          </a:solidFill>
        </p:spPr>
      </p:sp>
      <p:sp>
        <p:nvSpPr>
          <p:cNvPr id="84"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85" name="PlaceHolder 3"/>
          <p:cNvSpPr>
            <a:spLocks noGrp="1"/>
          </p:cNvSpPr>
          <p:nvPr>
            <p:ph type="title"/>
          </p:nvPr>
        </p:nvSpPr>
        <p:spPr>
          <a:xfrm>
            <a:off x="914400" y="274680"/>
            <a:ext cx="7771680" cy="1142640"/>
          </a:xfrm>
          <a:prstGeom prst="rect">
            <a:avLst/>
          </a:prstGeom>
        </p:spPr>
        <p:txBody>
          <a:bodyPr wrap="none" lIns="0" tIns="0" rIns="0" bIns="0" anchor="ctr"/>
          <a:lstStyle/>
          <a:p>
            <a:r>
              <a:rPr lang="en-US"/>
              <a:t>Click to edit the title text format</a:t>
            </a:r>
            <a:endParaRPr/>
          </a:p>
        </p:txBody>
      </p:sp>
      <p:sp>
        <p:nvSpPr>
          <p:cNvPr id="86" name="PlaceHolder 4"/>
          <p:cNvSpPr>
            <a:spLocks noGrp="1"/>
          </p:cNvSpPr>
          <p:nvPr>
            <p:ph type="body"/>
          </p:nvPr>
        </p:nvSpPr>
        <p:spPr>
          <a:xfrm>
            <a:off x="914400" y="1447920"/>
            <a:ext cx="7771680" cy="217980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
        <p:nvSpPr>
          <p:cNvPr id="87" name="PlaceHolder 5"/>
          <p:cNvSpPr>
            <a:spLocks noGrp="1"/>
          </p:cNvSpPr>
          <p:nvPr>
            <p:ph type="body"/>
          </p:nvPr>
        </p:nvSpPr>
        <p:spPr>
          <a:xfrm>
            <a:off x="914400" y="3835440"/>
            <a:ext cx="7771680" cy="217980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CustomShape 1"/>
          <p:cNvSpPr/>
          <p:nvPr/>
        </p:nvSpPr>
        <p:spPr>
          <a:xfrm>
            <a:off x="0" y="0"/>
            <a:ext cx="9143640" cy="6857640"/>
          </a:xfrm>
          <a:prstGeom prst="rect">
            <a:avLst/>
          </a:prstGeom>
          <a:solidFill>
            <a:srgbClr val="FFFFFF"/>
          </a:solidFill>
        </p:spPr>
      </p:sp>
      <p:sp>
        <p:nvSpPr>
          <p:cNvPr id="121" name="CustomShape 2"/>
          <p:cNvSpPr/>
          <p:nvPr/>
        </p:nvSpPr>
        <p:spPr>
          <a:xfrm>
            <a:off x="64080" y="69840"/>
            <a:ext cx="9012960" cy="6693120"/>
          </a:xfrm>
          <a:prstGeom prst="roundRect">
            <a:avLst>
              <a:gd name="adj" fmla="val 4929"/>
            </a:avLst>
          </a:prstGeom>
          <a:solidFill>
            <a:srgbClr val="FFFFFF"/>
          </a:solidFill>
          <a:ln w="6480">
            <a:solidFill>
              <a:srgbClr val="000000"/>
            </a:solidFill>
            <a:round/>
          </a:ln>
        </p:spPr>
      </p:sp>
      <p:sp>
        <p:nvSpPr>
          <p:cNvPr id="122" name="PlaceHolder 3"/>
          <p:cNvSpPr>
            <a:spLocks noGrp="1"/>
          </p:cNvSpPr>
          <p:nvPr>
            <p:ph type="title"/>
          </p:nvPr>
        </p:nvSpPr>
        <p:spPr>
          <a:xfrm>
            <a:off x="914400" y="274680"/>
            <a:ext cx="7772040" cy="1142640"/>
          </a:xfrm>
          <a:prstGeom prst="rect">
            <a:avLst/>
          </a:prstGeom>
        </p:spPr>
        <p:txBody>
          <a:bodyPr lIns="90000" tIns="45000" rIns="90000" bIns="91440" anchor="b"/>
          <a:lstStyle/>
          <a:p>
            <a:pPr>
              <a:lnSpc>
                <a:spcPct val="100000"/>
              </a:lnSpc>
            </a:pPr>
            <a:r>
              <a:rPr lang="en-US" sz="4000">
                <a:solidFill>
                  <a:srgbClr val="696464"/>
                </a:solidFill>
                <a:latin typeface="Franklin Gothic Book"/>
              </a:rPr>
              <a:t>Click to edit the title text formatClick to edit Master title style</a:t>
            </a:r>
            <a:endParaRPr/>
          </a:p>
        </p:txBody>
      </p:sp>
      <p:sp>
        <p:nvSpPr>
          <p:cNvPr id="123" name="PlaceHolder 4"/>
          <p:cNvSpPr>
            <a:spLocks noGrp="1"/>
          </p:cNvSpPr>
          <p:nvPr>
            <p:ph type="dt"/>
          </p:nvPr>
        </p:nvSpPr>
        <p:spPr>
          <a:xfrm>
            <a:off x="6172200" y="6191280"/>
            <a:ext cx="2476080" cy="475920"/>
          </a:xfrm>
          <a:prstGeom prst="rect">
            <a:avLst/>
          </a:prstGeom>
        </p:spPr>
        <p:txBody>
          <a:bodyPr lIns="90000" tIns="45000" rIns="90000" bIns="45000" anchor="ctr"/>
          <a:lstStyle/>
          <a:p>
            <a:pPr algn="r">
              <a:lnSpc>
                <a:spcPct val="100000"/>
              </a:lnSpc>
            </a:pPr>
            <a:r>
              <a:rPr lang="en-US" sz="1400">
                <a:solidFill>
                  <a:srgbClr val="696464"/>
                </a:solidFill>
                <a:latin typeface="Perpetua"/>
              </a:rPr>
              <a:t>24/09/13</a:t>
            </a:r>
            <a:endParaRPr/>
          </a:p>
        </p:txBody>
      </p:sp>
      <p:sp>
        <p:nvSpPr>
          <p:cNvPr id="124" name="PlaceHolder 5"/>
          <p:cNvSpPr>
            <a:spLocks noGrp="1"/>
          </p:cNvSpPr>
          <p:nvPr>
            <p:ph type="ftr"/>
          </p:nvPr>
        </p:nvSpPr>
        <p:spPr>
          <a:xfrm>
            <a:off x="914400" y="6172200"/>
            <a:ext cx="3962160" cy="456840"/>
          </a:xfrm>
          <a:prstGeom prst="rect">
            <a:avLst/>
          </a:prstGeom>
        </p:spPr>
        <p:txBody>
          <a:bodyPr lIns="90000" tIns="45000" rIns="90000" bIns="45000" anchor="ctr"/>
          <a:lstStyle/>
          <a:p>
            <a:endParaRPr/>
          </a:p>
        </p:txBody>
      </p:sp>
      <p:sp>
        <p:nvSpPr>
          <p:cNvPr id="125" name="PlaceHolder 6"/>
          <p:cNvSpPr>
            <a:spLocks noGrp="1"/>
          </p:cNvSpPr>
          <p:nvPr>
            <p:ph type="sldNum"/>
          </p:nvPr>
        </p:nvSpPr>
        <p:spPr>
          <a:xfrm>
            <a:off x="146160" y="6210360"/>
            <a:ext cx="456840" cy="456840"/>
          </a:xfrm>
          <a:prstGeom prst="rect">
            <a:avLst/>
          </a:prstGeom>
        </p:spPr>
        <p:txBody>
          <a:bodyPr lIns="0" tIns="0" rIns="0" bIns="0" anchor="ctr" anchorCtr="1"/>
          <a:lstStyle/>
          <a:p>
            <a:pPr>
              <a:lnSpc>
                <a:spcPct val="100000"/>
              </a:lnSpc>
            </a:pPr>
            <a:fld id="{187C686F-3388-4BC2-A155-1583A503EF59}" type="slidenum">
              <a:rPr lang="en-US" sz="1400">
                <a:solidFill>
                  <a:srgbClr val="FFFFFF"/>
                </a:solidFill>
                <a:latin typeface="Franklin Gothic Book"/>
              </a:rPr>
              <a:pPr>
                <a:lnSpc>
                  <a:spcPct val="100000"/>
                </a:lnSpc>
              </a:pPr>
              <a:t>‹Nº›</a:t>
            </a:fld>
            <a:endParaRPr/>
          </a:p>
        </p:txBody>
      </p:sp>
      <p:sp>
        <p:nvSpPr>
          <p:cNvPr id="126" name="PlaceHolder 7"/>
          <p:cNvSpPr>
            <a:spLocks noGrp="1"/>
          </p:cNvSpPr>
          <p:nvPr>
            <p:ph type="body"/>
          </p:nvPr>
        </p:nvSpPr>
        <p:spPr>
          <a:xfrm>
            <a:off x="914400" y="1447920"/>
            <a:ext cx="7772040" cy="4571640"/>
          </a:xfrm>
          <a:prstGeom prst="rect">
            <a:avLst/>
          </a:prstGeom>
        </p:spPr>
        <p:txBody>
          <a:bodyPr lIns="90000" tIns="45000" rIns="90000" bIns="45000"/>
          <a:lstStyle/>
          <a:p>
            <a:pPr>
              <a:buSzPct val="25000"/>
              <a:buFont typeface="StarSymbol"/>
              <a:buChar char=""/>
            </a:pPr>
            <a:r>
              <a:rPr lang="en-US" sz="2600">
                <a:solidFill>
                  <a:srgbClr val="000000"/>
                </a:solidFill>
                <a:latin typeface="Perpetua"/>
              </a:rPr>
              <a:t>Click to edit the outline text format</a:t>
            </a:r>
            <a:endParaRPr/>
          </a:p>
          <a:p>
            <a:pPr lvl="1">
              <a:buSzPct val="25000"/>
              <a:buFont typeface="StarSymbol"/>
              <a:buChar char=""/>
            </a:pPr>
            <a:r>
              <a:rPr lang="en-US" sz="2600">
                <a:solidFill>
                  <a:srgbClr val="000000"/>
                </a:solidFill>
                <a:latin typeface="Perpetua"/>
              </a:rPr>
              <a:t>Second Outline Level</a:t>
            </a:r>
            <a:endParaRPr/>
          </a:p>
          <a:p>
            <a:pPr lvl="2">
              <a:buSzPct val="25000"/>
              <a:buFont typeface="StarSymbol"/>
              <a:buChar char=""/>
            </a:pPr>
            <a:r>
              <a:rPr lang="en-US" sz="2600">
                <a:solidFill>
                  <a:srgbClr val="000000"/>
                </a:solidFill>
                <a:latin typeface="Perpetua"/>
              </a:rPr>
              <a:t>Third Outline Level</a:t>
            </a:r>
            <a:endParaRPr/>
          </a:p>
          <a:p>
            <a:pPr lvl="3">
              <a:buSzPct val="25000"/>
              <a:buFont typeface="StarSymbol"/>
              <a:buChar char=""/>
            </a:pPr>
            <a:r>
              <a:rPr lang="en-US" sz="2600">
                <a:solidFill>
                  <a:srgbClr val="000000"/>
                </a:solidFill>
                <a:latin typeface="Perpetua"/>
              </a:rPr>
              <a:t>Fourth Outline Level</a:t>
            </a:r>
            <a:endParaRPr/>
          </a:p>
          <a:p>
            <a:pPr lvl="4">
              <a:buSzPct val="25000"/>
              <a:buFont typeface="StarSymbol"/>
              <a:buChar char=""/>
            </a:pPr>
            <a:r>
              <a:rPr lang="en-US" sz="2600">
                <a:solidFill>
                  <a:srgbClr val="000000"/>
                </a:solidFill>
                <a:latin typeface="Perpetua"/>
              </a:rPr>
              <a:t>Fifth Outline Level</a:t>
            </a:r>
            <a:endParaRPr/>
          </a:p>
          <a:p>
            <a:pPr lvl="5">
              <a:buSzPct val="25000"/>
              <a:buFont typeface="StarSymbol"/>
              <a:buChar char=""/>
            </a:pPr>
            <a:r>
              <a:rPr lang="en-US" sz="2600">
                <a:solidFill>
                  <a:srgbClr val="000000"/>
                </a:solidFill>
                <a:latin typeface="Perpetua"/>
              </a:rPr>
              <a:t>Sixth Outline Level</a:t>
            </a:r>
            <a:endParaRPr/>
          </a:p>
          <a:p>
            <a:pPr>
              <a:lnSpc>
                <a:spcPct val="100000"/>
              </a:lnSpc>
              <a:buSzPct val="25000"/>
              <a:buFont typeface="Wingdings 2" charset="2"/>
              <a:buChar char=""/>
            </a:pPr>
            <a:r>
              <a:rPr lang="en-US" sz="2600">
                <a:solidFill>
                  <a:srgbClr val="000000"/>
                </a:solidFill>
                <a:latin typeface="Perpetua"/>
              </a:rPr>
              <a:t>Seventh Outline LevelClick to edit Master text styles</a:t>
            </a:r>
            <a:endParaRPr/>
          </a:p>
          <a:p>
            <a:pPr lvl="1">
              <a:lnSpc>
                <a:spcPct val="100000"/>
              </a:lnSpc>
              <a:buSzPct val="25000"/>
              <a:buFont typeface="StarSymbol"/>
              <a:buChar char=""/>
            </a:pPr>
            <a:r>
              <a:rPr lang="en-US" sz="2400">
                <a:solidFill>
                  <a:srgbClr val="000000"/>
                </a:solidFill>
                <a:latin typeface="Perpetua"/>
              </a:rPr>
              <a:t>Second level</a:t>
            </a:r>
            <a:endParaRPr/>
          </a:p>
          <a:p>
            <a:pPr lvl="2">
              <a:lnSpc>
                <a:spcPct val="100000"/>
              </a:lnSpc>
              <a:buSzPct val="25000"/>
              <a:buFont typeface="StarSymbol"/>
              <a:buChar char=""/>
            </a:pPr>
            <a:r>
              <a:rPr lang="en-US" sz="2000">
                <a:solidFill>
                  <a:srgbClr val="000000"/>
                </a:solidFill>
                <a:latin typeface="Perpetua"/>
              </a:rPr>
              <a:t>Third level</a:t>
            </a:r>
            <a:endParaRPr/>
          </a:p>
          <a:p>
            <a:pPr lvl="3">
              <a:lnSpc>
                <a:spcPct val="100000"/>
              </a:lnSpc>
              <a:buSzPct val="25000"/>
              <a:buFont typeface="StarSymbol"/>
              <a:buChar char=""/>
            </a:pPr>
            <a:r>
              <a:rPr lang="en-US" sz="2000">
                <a:solidFill>
                  <a:srgbClr val="000000"/>
                </a:solidFill>
                <a:latin typeface="Perpetua"/>
              </a:rPr>
              <a:t>Fourth level</a:t>
            </a:r>
            <a:endParaRPr/>
          </a:p>
          <a:p>
            <a:pPr lvl="4">
              <a:lnSpc>
                <a:spcPct val="100000"/>
              </a:lnSpc>
              <a:buSzPct val="25000"/>
              <a:buFont typeface="StarSymbol"/>
              <a:buChar char=""/>
            </a:pPr>
            <a:r>
              <a:rPr lang="en-US" sz="2000">
                <a:solidFill>
                  <a:srgbClr val="000000"/>
                </a:solidFill>
                <a:latin typeface="Perpetua"/>
              </a:rPr>
              <a:t>Fifth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7.xml"/><Relationship Id="rId4" Type="http://schemas.openxmlformats.org/officeDocument/2006/relationships/image" Target="../media/image78.png"/></Relationships>
</file>

<file path=ppt/slides/_rels/slide12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1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8.xml"/></Relationships>
</file>

<file path=ppt/slides/_rels/slide1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8.xml"/></Relationships>
</file>

<file path=ppt/slides/_rels/slide1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8.xml"/></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8.xml"/></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8.xml"/></Relationships>
</file>

<file path=ppt/slides/_rels/slide1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8.xml"/></Relationships>
</file>

<file path=ppt/slides/_rels/slide1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8.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8.xml"/></Relationships>
</file>

<file path=ppt/slides/_rels/slide1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8.xml"/></Relationships>
</file>

<file path=ppt/slides/_rels/slide1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8.xml"/></Relationships>
</file>

<file path=ppt/slides/_rels/slide1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8.xml"/></Relationships>
</file>

<file path=ppt/slides/_rels/slide1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7.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1295280" y="3200400"/>
            <a:ext cx="6400080" cy="1599480"/>
          </a:xfrm>
          <a:prstGeom prst="rect">
            <a:avLst/>
          </a:prstGeom>
        </p:spPr>
        <p:txBody>
          <a:bodyPr lIns="90000" tIns="45000" rIns="90000" bIns="45000"/>
          <a:lstStyle/>
          <a:p>
            <a:pPr algn="ctr">
              <a:lnSpc>
                <a:spcPct val="100000"/>
              </a:lnSpc>
            </a:pPr>
            <a:r>
              <a:rPr lang="en-US" sz="2600" dirty="0">
                <a:solidFill>
                  <a:srgbClr val="696464"/>
                </a:solidFill>
                <a:latin typeface="Perpetua"/>
              </a:rPr>
              <a:t>2016</a:t>
            </a:r>
          </a:p>
          <a:p>
            <a:pPr algn="ctr">
              <a:lnSpc>
                <a:spcPct val="100000"/>
              </a:lnSpc>
            </a:pPr>
            <a:endParaRPr lang="en-US" sz="2600" dirty="0">
              <a:solidFill>
                <a:srgbClr val="696464"/>
              </a:solidFill>
              <a:latin typeface="Perpetua"/>
            </a:endParaRPr>
          </a:p>
          <a:p>
            <a:pPr algn="ctr">
              <a:lnSpc>
                <a:spcPct val="100000"/>
              </a:lnSpc>
            </a:pPr>
            <a:endParaRPr dirty="0"/>
          </a:p>
        </p:txBody>
      </p:sp>
      <p:sp>
        <p:nvSpPr>
          <p:cNvPr id="160" name="CustomShape 2"/>
          <p:cNvSpPr/>
          <p:nvPr/>
        </p:nvSpPr>
        <p:spPr>
          <a:xfrm>
            <a:off x="457200" y="1505880"/>
            <a:ext cx="8228880" cy="1469160"/>
          </a:xfrm>
          <a:prstGeom prst="rect">
            <a:avLst/>
          </a:prstGeom>
        </p:spPr>
        <p:txBody>
          <a:bodyPr lIns="90000" tIns="45000" rIns="90000" bIns="91440" anchor="ctr"/>
          <a:lstStyle/>
          <a:p>
            <a:pPr algn="ctr">
              <a:lnSpc>
                <a:spcPct val="100000"/>
              </a:lnSpc>
            </a:pPr>
            <a:r>
              <a:rPr lang="en-US" sz="4000">
                <a:solidFill>
                  <a:srgbClr val="FFFFFF"/>
                </a:solidFill>
                <a:latin typeface="Franklin Gothic Book"/>
              </a:rPr>
              <a:t>ARQUITECTURA COMPUTACIONAL.</a:t>
            </a:r>
            <a:endParaRPr/>
          </a:p>
        </p:txBody>
      </p:sp>
    </p:spTree>
  </p:cSld>
  <p:clrMapOvr>
    <a:masterClrMapping/>
  </p:clrMapOvr>
  <p:transition>
    <p:wipe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sz="3600" dirty="0"/>
              <a:t>Perspectiva Histórica </a:t>
            </a:r>
            <a:br>
              <a:rPr lang="es-DO" dirty="0"/>
            </a:br>
            <a:r>
              <a:rPr lang="es-DO" b="1" dirty="0"/>
              <a:t>1,300AC: Abaco</a:t>
            </a:r>
            <a:endParaRPr lang="es-DO" dirty="0"/>
          </a:p>
        </p:txBody>
      </p:sp>
      <p:sp>
        <p:nvSpPr>
          <p:cNvPr id="3" name="Content Placeholder 2"/>
          <p:cNvSpPr>
            <a:spLocks noGrp="1"/>
          </p:cNvSpPr>
          <p:nvPr>
            <p:ph idx="4294967295"/>
          </p:nvPr>
        </p:nvSpPr>
        <p:spPr>
          <a:xfrm>
            <a:off x="457200" y="1600200"/>
            <a:ext cx="4343400" cy="4525963"/>
          </a:xfrm>
          <a:prstGeom prst="rect">
            <a:avLst/>
          </a:prstGeom>
        </p:spPr>
        <p:txBody>
          <a:bodyPr>
            <a:normAutofit/>
          </a:bodyPr>
          <a:lstStyle/>
          <a:p>
            <a:r>
              <a:rPr lang="es-DO" sz="2800" dirty="0"/>
              <a:t>Originalmente inventado por los babilonios entre el </a:t>
            </a:r>
          </a:p>
          <a:p>
            <a:r>
              <a:rPr lang="es-DO" sz="2800" dirty="0"/>
              <a:t>1,000 y el 500AC.</a:t>
            </a:r>
          </a:p>
          <a:p>
            <a:r>
              <a:rPr lang="es-DO" sz="2800" dirty="0"/>
              <a:t>Abaco Chino( Dinastía Ming 1368-1636).</a:t>
            </a:r>
          </a:p>
          <a:p>
            <a:r>
              <a:rPr lang="es-DO" sz="2800" dirty="0"/>
              <a:t>Suma, resta, multiplicación y división.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316432"/>
            <a:ext cx="3248025"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5021407"/>
            <a:ext cx="784860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01190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extShape 1"/>
          <p:cNvSpPr txBox="1"/>
          <p:nvPr/>
        </p:nvSpPr>
        <p:spPr>
          <a:xfrm>
            <a:off x="914400" y="274680"/>
            <a:ext cx="7772040" cy="1142640"/>
          </a:xfrm>
          <a:prstGeom prst="rect">
            <a:avLst/>
          </a:prstGeom>
        </p:spPr>
        <p:txBody>
          <a:bodyPr lIns="90000" tIns="45000" rIns="90000" bIns="91440" anchor="b"/>
          <a:lstStyle/>
          <a:p>
            <a:pPr>
              <a:lnSpc>
                <a:spcPct val="100000"/>
              </a:lnSpc>
            </a:pPr>
            <a:r>
              <a:rPr lang="en-US" sz="4000">
                <a:solidFill>
                  <a:srgbClr val="696464"/>
                </a:solidFill>
                <a:latin typeface="Franklin Gothic Book"/>
              </a:rPr>
              <a:t>RECORDANDO……..</a:t>
            </a:r>
            <a:endParaRPr/>
          </a:p>
        </p:txBody>
      </p:sp>
      <p:sp>
        <p:nvSpPr>
          <p:cNvPr id="331" name="TextShape 2"/>
          <p:cNvSpPr txBox="1"/>
          <p:nvPr/>
        </p:nvSpPr>
        <p:spPr>
          <a:xfrm>
            <a:off x="914400" y="1447920"/>
            <a:ext cx="7772040" cy="4571640"/>
          </a:xfrm>
          <a:prstGeom prst="rect">
            <a:avLst/>
          </a:prstGeom>
        </p:spPr>
        <p:txBody>
          <a:bodyPr lIns="90000" tIns="45000" rIns="90000" bIns="4500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CONVERISON DE DECIMAL FLOTANTE A BINARIO</a:t>
            </a:r>
            <a:endParaRPr/>
          </a:p>
        </p:txBody>
      </p:sp>
      <p:sp>
        <p:nvSpPr>
          <p:cNvPr id="333" name="TextShape 2"/>
          <p:cNvSpPr txBox="1"/>
          <p:nvPr/>
        </p:nvSpPr>
        <p:spPr>
          <a:xfrm>
            <a:off x="914400" y="1447920"/>
            <a:ext cx="7772040" cy="4571640"/>
          </a:xfrm>
          <a:prstGeom prst="rect">
            <a:avLst/>
          </a:prstGeom>
        </p:spPr>
        <p:txBody>
          <a:bodyPr lIns="90000" tIns="45000" rIns="90000" bIns="45000"/>
          <a:lstStyle/>
          <a:p>
            <a:endParaRPr/>
          </a:p>
        </p:txBody>
      </p:sp>
      <p:pic>
        <p:nvPicPr>
          <p:cNvPr id="334" name="Picture 3"/>
          <p:cNvPicPr/>
          <p:nvPr/>
        </p:nvPicPr>
        <p:blipFill>
          <a:blip r:embed="rId2" cstate="print"/>
          <a:stretch>
            <a:fillRect/>
          </a:stretch>
        </p:blipFill>
        <p:spPr>
          <a:xfrm>
            <a:off x="1523880" y="1447920"/>
            <a:ext cx="6152760" cy="489564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EJEMPLOS</a:t>
            </a:r>
            <a:endParaRPr/>
          </a:p>
        </p:txBody>
      </p:sp>
      <p:sp>
        <p:nvSpPr>
          <p:cNvPr id="336"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CONVERTIR EL NUMERO 12345 A FLOTANTE.</a:t>
            </a:r>
            <a:endParaRPr/>
          </a:p>
          <a:p>
            <a:pPr lvl="1">
              <a:lnSpc>
                <a:spcPct val="100000"/>
              </a:lnSpc>
              <a:buSzPct val="25000"/>
              <a:buFont typeface="StarSymbol"/>
              <a:buChar char=""/>
            </a:pPr>
            <a:r>
              <a:rPr lang="en-US" sz="2400">
                <a:solidFill>
                  <a:srgbClr val="000000"/>
                </a:solidFill>
                <a:latin typeface="Perpetua"/>
              </a:rPr>
              <a:t>Resultado (0x4640E400)</a:t>
            </a:r>
            <a:endParaRPr/>
          </a:p>
          <a:p>
            <a:pPr>
              <a:lnSpc>
                <a:spcPct val="100000"/>
              </a:lnSpc>
              <a:buSzPct val="25000"/>
              <a:buFont typeface="Wingdings 2" charset="2"/>
              <a:buChar char=""/>
            </a:pPr>
            <a:r>
              <a:rPr lang="en-US" sz="2600">
                <a:solidFill>
                  <a:srgbClr val="000000"/>
                </a:solidFill>
                <a:latin typeface="Perpetua"/>
              </a:rPr>
              <a:t>CONVERTIR EL NUMERO 3,510,593 A FLOTANTE.</a:t>
            </a:r>
            <a:endParaRPr/>
          </a:p>
          <a:p>
            <a:pPr lvl="1">
              <a:lnSpc>
                <a:spcPct val="100000"/>
              </a:lnSpc>
              <a:buSzPct val="25000"/>
              <a:buFont typeface="StarSymbol"/>
              <a:buChar char=""/>
            </a:pPr>
            <a:r>
              <a:rPr lang="en-US" sz="2400">
                <a:solidFill>
                  <a:srgbClr val="000000"/>
                </a:solidFill>
                <a:latin typeface="Perpetua"/>
              </a:rPr>
              <a:t>Resultado (0x4A564504)</a:t>
            </a:r>
            <a:endParaRPr/>
          </a:p>
          <a:p>
            <a:endParaRPr/>
          </a:p>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JERARQUIA DE MEMORIA</a:t>
            </a:r>
            <a:endParaRPr/>
          </a:p>
        </p:txBody>
      </p:sp>
      <p:sp>
        <p:nvSpPr>
          <p:cNvPr id="338"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dirty="0" err="1">
                <a:solidFill>
                  <a:srgbClr val="000000"/>
                </a:solidFill>
                <a:latin typeface="Perpetua"/>
              </a:rPr>
              <a:t>Tecnologías</a:t>
            </a:r>
            <a:r>
              <a:rPr lang="en-US" sz="2600" dirty="0">
                <a:solidFill>
                  <a:srgbClr val="000000"/>
                </a:solidFill>
                <a:latin typeface="Perpetua"/>
              </a:rPr>
              <a:t> de </a:t>
            </a:r>
            <a:r>
              <a:rPr lang="en-US" sz="2600" dirty="0" err="1">
                <a:solidFill>
                  <a:srgbClr val="000000"/>
                </a:solidFill>
                <a:latin typeface="Perpetua"/>
              </a:rPr>
              <a:t>almacenamiento</a:t>
            </a:r>
            <a:r>
              <a:rPr lang="en-US" sz="2600" dirty="0">
                <a:solidFill>
                  <a:srgbClr val="000000"/>
                </a:solidFill>
                <a:latin typeface="Perpetua"/>
              </a:rPr>
              <a:t>.</a:t>
            </a:r>
            <a:endParaRPr dirty="0"/>
          </a:p>
          <a:p>
            <a:pPr lvl="1">
              <a:lnSpc>
                <a:spcPct val="100000"/>
              </a:lnSpc>
              <a:buSzPct val="25000"/>
              <a:buFont typeface="StarSymbol"/>
              <a:buChar char=""/>
            </a:pPr>
            <a:r>
              <a:rPr lang="en-US" sz="2400" dirty="0">
                <a:solidFill>
                  <a:srgbClr val="000000"/>
                </a:solidFill>
                <a:latin typeface="Perpetua"/>
              </a:rPr>
              <a:t>Ram:</a:t>
            </a:r>
            <a:endParaRPr dirty="0"/>
          </a:p>
          <a:p>
            <a:pPr lvl="2">
              <a:lnSpc>
                <a:spcPct val="100000"/>
              </a:lnSpc>
              <a:buSzPct val="25000"/>
              <a:buFont typeface="StarSymbol"/>
              <a:buChar char=""/>
            </a:pPr>
            <a:r>
              <a:rPr lang="en-US" sz="2000" dirty="0" err="1">
                <a:solidFill>
                  <a:srgbClr val="000000"/>
                </a:solidFill>
                <a:latin typeface="Perpetua"/>
              </a:rPr>
              <a:t>Dinámica</a:t>
            </a:r>
            <a:r>
              <a:rPr lang="en-US" sz="2000" dirty="0">
                <a:solidFill>
                  <a:srgbClr val="000000"/>
                </a:solidFill>
                <a:latin typeface="Perpetua"/>
              </a:rPr>
              <a:t>: Cap.+ transistor. </a:t>
            </a:r>
            <a:r>
              <a:rPr lang="en-US" sz="2000" dirty="0" err="1">
                <a:solidFill>
                  <a:srgbClr val="000000"/>
                </a:solidFill>
                <a:latin typeface="Perpetua"/>
              </a:rPr>
              <a:t>Mas</a:t>
            </a:r>
            <a:r>
              <a:rPr lang="en-US" sz="2000" dirty="0">
                <a:solidFill>
                  <a:srgbClr val="000000"/>
                </a:solidFill>
                <a:latin typeface="Perpetua"/>
              </a:rPr>
              <a:t> </a:t>
            </a:r>
            <a:r>
              <a:rPr lang="en-US" sz="2000" dirty="0" err="1">
                <a:solidFill>
                  <a:srgbClr val="000000"/>
                </a:solidFill>
                <a:latin typeface="Perpetua"/>
              </a:rPr>
              <a:t>barata</a:t>
            </a:r>
            <a:endParaRPr dirty="0"/>
          </a:p>
          <a:p>
            <a:pPr lvl="2">
              <a:lnSpc>
                <a:spcPct val="100000"/>
              </a:lnSpc>
              <a:buSzPct val="25000"/>
              <a:buFont typeface="StarSymbol"/>
              <a:buChar char=""/>
            </a:pPr>
            <a:r>
              <a:rPr lang="en-US" sz="2000" dirty="0">
                <a:solidFill>
                  <a:srgbClr val="000000"/>
                </a:solidFill>
                <a:latin typeface="Perpetua"/>
              </a:rPr>
              <a:t>Estática:6 </a:t>
            </a:r>
            <a:r>
              <a:rPr lang="en-US" sz="2000" dirty="0" err="1">
                <a:solidFill>
                  <a:srgbClr val="000000"/>
                </a:solidFill>
                <a:latin typeface="Perpetua"/>
              </a:rPr>
              <a:t>transistores</a:t>
            </a:r>
            <a:r>
              <a:rPr lang="en-US" sz="2000" dirty="0">
                <a:solidFill>
                  <a:srgbClr val="000000"/>
                </a:solidFill>
                <a:latin typeface="Perpetua"/>
              </a:rPr>
              <a:t>. </a:t>
            </a:r>
            <a:r>
              <a:rPr lang="en-US" sz="2000" dirty="0" err="1">
                <a:solidFill>
                  <a:srgbClr val="000000"/>
                </a:solidFill>
                <a:latin typeface="Perpetua"/>
              </a:rPr>
              <a:t>Mas</a:t>
            </a:r>
            <a:r>
              <a:rPr lang="en-US" sz="2000" dirty="0">
                <a:solidFill>
                  <a:srgbClr val="000000"/>
                </a:solidFill>
                <a:latin typeface="Perpetua"/>
              </a:rPr>
              <a:t> </a:t>
            </a:r>
            <a:r>
              <a:rPr lang="en-US" sz="2000" dirty="0" err="1">
                <a:solidFill>
                  <a:srgbClr val="000000"/>
                </a:solidFill>
                <a:latin typeface="Perpetua"/>
              </a:rPr>
              <a:t>rápida</a:t>
            </a:r>
            <a:endParaRPr dirty="0"/>
          </a:p>
          <a:p>
            <a:pPr lvl="1">
              <a:lnSpc>
                <a:spcPct val="100000"/>
              </a:lnSpc>
              <a:buSzPct val="25000"/>
              <a:buFont typeface="StarSymbol"/>
              <a:buChar char=""/>
            </a:pPr>
            <a:r>
              <a:rPr lang="en-US" sz="2400" dirty="0">
                <a:solidFill>
                  <a:srgbClr val="000000"/>
                </a:solidFill>
                <a:latin typeface="Perpetua"/>
              </a:rPr>
              <a:t>Rom:</a:t>
            </a:r>
            <a:endParaRPr dirty="0"/>
          </a:p>
          <a:p>
            <a:pPr lvl="2">
              <a:lnSpc>
                <a:spcPct val="100000"/>
              </a:lnSpc>
              <a:buSzPct val="25000"/>
            </a:pPr>
            <a:endParaRPr dirty="0"/>
          </a:p>
          <a:p>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SRAM VS DRAM</a:t>
            </a:r>
            <a:endParaRPr/>
          </a:p>
        </p:txBody>
      </p:sp>
      <p:pic>
        <p:nvPicPr>
          <p:cNvPr id="340" name="Picture 2"/>
          <p:cNvPicPr/>
          <p:nvPr/>
        </p:nvPicPr>
        <p:blipFill>
          <a:blip r:embed="rId2" cstate="print"/>
          <a:stretch>
            <a:fillRect/>
          </a:stretch>
        </p:blipFill>
        <p:spPr>
          <a:xfrm>
            <a:off x="914400" y="2939400"/>
            <a:ext cx="7772040" cy="158868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DDRAM </a:t>
            </a:r>
            <a:endParaRPr/>
          </a:p>
        </p:txBody>
      </p:sp>
      <p:pic>
        <p:nvPicPr>
          <p:cNvPr id="342" name="Picture 2"/>
          <p:cNvPicPr/>
          <p:nvPr/>
        </p:nvPicPr>
        <p:blipFill>
          <a:blip r:embed="rId2" cstate="print"/>
          <a:stretch>
            <a:fillRect/>
          </a:stretch>
        </p:blipFill>
        <p:spPr>
          <a:xfrm>
            <a:off x="914400" y="2164320"/>
            <a:ext cx="7772040" cy="313884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ACCESO A UNA DRAM</a:t>
            </a:r>
            <a:endParaRPr/>
          </a:p>
        </p:txBody>
      </p:sp>
      <p:sp>
        <p:nvSpPr>
          <p:cNvPr id="344" name="TextShape 2"/>
          <p:cNvSpPr txBox="1"/>
          <p:nvPr/>
        </p:nvSpPr>
        <p:spPr>
          <a:xfrm>
            <a:off x="914400" y="1447920"/>
            <a:ext cx="7772040" cy="4571640"/>
          </a:xfrm>
          <a:prstGeom prst="rect">
            <a:avLst/>
          </a:prstGeom>
        </p:spPr>
        <p:txBody>
          <a:bodyPr lIns="90000" tIns="45000" rIns="90000" bIns="45000"/>
          <a:lstStyle/>
          <a:p>
            <a:endParaRPr/>
          </a:p>
        </p:txBody>
      </p:sp>
      <p:pic>
        <p:nvPicPr>
          <p:cNvPr id="345" name="Picture 2"/>
          <p:cNvPicPr/>
          <p:nvPr/>
        </p:nvPicPr>
        <p:blipFill>
          <a:blip r:embed="rId2" cstate="print"/>
          <a:stretch>
            <a:fillRect/>
          </a:stretch>
        </p:blipFill>
        <p:spPr>
          <a:xfrm>
            <a:off x="838080" y="1219320"/>
            <a:ext cx="7868520" cy="39240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dirty="0">
                <a:solidFill>
                  <a:srgbClr val="696464"/>
                </a:solidFill>
                <a:latin typeface="Franklin Gothic Book"/>
              </a:rPr>
              <a:t>TIPOS DE DRAM</a:t>
            </a:r>
            <a:endParaRPr dirty="0"/>
          </a:p>
        </p:txBody>
      </p:sp>
      <p:sp>
        <p:nvSpPr>
          <p:cNvPr id="347" name="TextShape 2"/>
          <p:cNvSpPr txBox="1"/>
          <p:nvPr/>
        </p:nvSpPr>
        <p:spPr>
          <a:xfrm>
            <a:off x="914400" y="1447920"/>
            <a:ext cx="7772040" cy="4399751"/>
          </a:xfrm>
          <a:prstGeom prst="rect">
            <a:avLst/>
          </a:prstGeom>
        </p:spPr>
        <p:txBody>
          <a:bodyPr lIns="90000" tIns="45000" rIns="90000" bIns="45000">
            <a:spAutoFit/>
          </a:bodyPr>
          <a:lstStyle/>
          <a:p>
            <a:pPr>
              <a:lnSpc>
                <a:spcPct val="100000"/>
              </a:lnSpc>
              <a:buSzPct val="25000"/>
              <a:buFont typeface="Wingdings 2" charset="2"/>
              <a:buChar char=""/>
            </a:pPr>
            <a:r>
              <a:rPr lang="en-US" sz="2000" dirty="0">
                <a:solidFill>
                  <a:srgbClr val="000000"/>
                </a:solidFill>
                <a:latin typeface="Perpetua"/>
              </a:rPr>
              <a:t>FAST PAGE MODE RAM (FPM RAM)</a:t>
            </a:r>
            <a:endParaRPr sz="2000" dirty="0"/>
          </a:p>
          <a:p>
            <a:pPr lvl="1">
              <a:lnSpc>
                <a:spcPct val="100000"/>
              </a:lnSpc>
              <a:buSzPct val="25000"/>
              <a:buFont typeface="StarSymbol"/>
              <a:buChar char=""/>
            </a:pPr>
            <a:r>
              <a:rPr lang="en-US" sz="2000" dirty="0">
                <a:solidFill>
                  <a:srgbClr val="000000"/>
                </a:solidFill>
                <a:latin typeface="Perpetua"/>
              </a:rPr>
              <a:t>Se </a:t>
            </a:r>
            <a:r>
              <a:rPr lang="en-US" sz="2000" dirty="0" err="1">
                <a:solidFill>
                  <a:srgbClr val="000000"/>
                </a:solidFill>
                <a:latin typeface="Perpetua"/>
              </a:rPr>
              <a:t>envía</a:t>
            </a:r>
            <a:r>
              <a:rPr lang="en-US" sz="2000" dirty="0">
                <a:solidFill>
                  <a:srgbClr val="000000"/>
                </a:solidFill>
                <a:latin typeface="Perpetua"/>
              </a:rPr>
              <a:t> el RAS, CAS y </a:t>
            </a:r>
            <a:r>
              <a:rPr lang="en-US" sz="2000" dirty="0" err="1">
                <a:solidFill>
                  <a:srgbClr val="000000"/>
                </a:solidFill>
                <a:latin typeface="Perpetua"/>
              </a:rPr>
              <a:t>luego</a:t>
            </a:r>
            <a:r>
              <a:rPr lang="en-US" sz="2000" dirty="0">
                <a:solidFill>
                  <a:srgbClr val="000000"/>
                </a:solidFill>
                <a:latin typeface="Perpetua"/>
              </a:rPr>
              <a:t> </a:t>
            </a:r>
            <a:r>
              <a:rPr lang="en-US" sz="2000" dirty="0" err="1">
                <a:solidFill>
                  <a:srgbClr val="000000"/>
                </a:solidFill>
                <a:latin typeface="Perpetua"/>
              </a:rPr>
              <a:t>sólo</a:t>
            </a:r>
            <a:r>
              <a:rPr lang="en-US" sz="2000" dirty="0">
                <a:solidFill>
                  <a:srgbClr val="000000"/>
                </a:solidFill>
                <a:latin typeface="Perpetua"/>
              </a:rPr>
              <a:t> CAS</a:t>
            </a:r>
            <a:endParaRPr sz="2000" dirty="0"/>
          </a:p>
          <a:p>
            <a:pPr>
              <a:lnSpc>
                <a:spcPct val="100000"/>
              </a:lnSpc>
              <a:buSzPct val="25000"/>
              <a:buFont typeface="Wingdings 2" charset="2"/>
              <a:buChar char=""/>
            </a:pPr>
            <a:r>
              <a:rPr lang="en-US" sz="2000" dirty="0">
                <a:solidFill>
                  <a:srgbClr val="000000"/>
                </a:solidFill>
                <a:latin typeface="Perpetua"/>
              </a:rPr>
              <a:t>EXTENDED DATA OUT RAM. </a:t>
            </a:r>
            <a:r>
              <a:rPr lang="en-US" sz="2000" dirty="0" err="1">
                <a:solidFill>
                  <a:srgbClr val="000000"/>
                </a:solidFill>
                <a:latin typeface="Perpetua"/>
              </a:rPr>
              <a:t>Igual</a:t>
            </a:r>
            <a:r>
              <a:rPr lang="en-US" sz="2000" dirty="0">
                <a:solidFill>
                  <a:srgbClr val="000000"/>
                </a:solidFill>
                <a:latin typeface="Perpetua"/>
              </a:rPr>
              <a:t> al anterior , </a:t>
            </a:r>
            <a:r>
              <a:rPr lang="en-US" sz="2000" dirty="0" err="1">
                <a:solidFill>
                  <a:srgbClr val="000000"/>
                </a:solidFill>
                <a:latin typeface="Perpetua"/>
              </a:rPr>
              <a:t>pero</a:t>
            </a:r>
            <a:r>
              <a:rPr lang="en-US" sz="2000" dirty="0">
                <a:solidFill>
                  <a:srgbClr val="000000"/>
                </a:solidFill>
                <a:latin typeface="Perpetua"/>
              </a:rPr>
              <a:t> los </a:t>
            </a:r>
            <a:r>
              <a:rPr lang="en-US" sz="2000" dirty="0" err="1">
                <a:solidFill>
                  <a:srgbClr val="000000"/>
                </a:solidFill>
                <a:latin typeface="Perpetua"/>
              </a:rPr>
              <a:t>Cas</a:t>
            </a:r>
            <a:r>
              <a:rPr lang="en-US" sz="2000" dirty="0">
                <a:solidFill>
                  <a:srgbClr val="000000"/>
                </a:solidFill>
                <a:latin typeface="Perpetua"/>
              </a:rPr>
              <a:t> </a:t>
            </a:r>
            <a:r>
              <a:rPr lang="en-US" sz="2000" dirty="0" err="1">
                <a:solidFill>
                  <a:srgbClr val="000000"/>
                </a:solidFill>
                <a:latin typeface="Perpetua"/>
              </a:rPr>
              <a:t>subsecuentes</a:t>
            </a:r>
            <a:r>
              <a:rPr lang="en-US" sz="2000" dirty="0">
                <a:solidFill>
                  <a:srgbClr val="000000"/>
                </a:solidFill>
                <a:latin typeface="Perpetua"/>
              </a:rPr>
              <a:t> se </a:t>
            </a:r>
            <a:r>
              <a:rPr lang="en-US" sz="2000" dirty="0" err="1">
                <a:solidFill>
                  <a:srgbClr val="000000"/>
                </a:solidFill>
                <a:latin typeface="Perpetua"/>
              </a:rPr>
              <a:t>envían</a:t>
            </a:r>
            <a:r>
              <a:rPr lang="en-US" sz="2000" dirty="0">
                <a:solidFill>
                  <a:srgbClr val="000000"/>
                </a:solidFill>
                <a:latin typeface="Perpetua"/>
              </a:rPr>
              <a:t> </a:t>
            </a:r>
            <a:r>
              <a:rPr lang="en-US" sz="2000" dirty="0" err="1">
                <a:solidFill>
                  <a:srgbClr val="000000"/>
                </a:solidFill>
                <a:latin typeface="Perpetua"/>
              </a:rPr>
              <a:t>espaciados</a:t>
            </a:r>
            <a:r>
              <a:rPr lang="en-US" sz="2000" dirty="0">
                <a:solidFill>
                  <a:srgbClr val="000000"/>
                </a:solidFill>
                <a:latin typeface="Perpetua"/>
              </a:rPr>
              <a:t> </a:t>
            </a:r>
            <a:r>
              <a:rPr lang="en-US" sz="2000" dirty="0" err="1">
                <a:solidFill>
                  <a:srgbClr val="000000"/>
                </a:solidFill>
                <a:latin typeface="Perpetua"/>
              </a:rPr>
              <a:t>cercanamente</a:t>
            </a:r>
            <a:r>
              <a:rPr lang="en-US" sz="2000" dirty="0">
                <a:solidFill>
                  <a:srgbClr val="000000"/>
                </a:solidFill>
                <a:latin typeface="Perpetua"/>
              </a:rPr>
              <a:t> en el </a:t>
            </a:r>
            <a:r>
              <a:rPr lang="en-US" sz="2000" dirty="0" err="1">
                <a:solidFill>
                  <a:srgbClr val="000000"/>
                </a:solidFill>
                <a:latin typeface="Perpetua"/>
              </a:rPr>
              <a:t>tiempo</a:t>
            </a:r>
            <a:r>
              <a:rPr lang="en-US" sz="2000" dirty="0">
                <a:solidFill>
                  <a:srgbClr val="000000"/>
                </a:solidFill>
                <a:latin typeface="Perpetua"/>
              </a:rPr>
              <a:t>.</a:t>
            </a:r>
            <a:endParaRPr sz="2000" dirty="0"/>
          </a:p>
          <a:p>
            <a:pPr>
              <a:lnSpc>
                <a:spcPct val="100000"/>
              </a:lnSpc>
              <a:buSzPct val="25000"/>
              <a:buFont typeface="Wingdings 2" charset="2"/>
              <a:buChar char=""/>
            </a:pPr>
            <a:r>
              <a:rPr lang="en-US" sz="2000" dirty="0">
                <a:solidFill>
                  <a:srgbClr val="000000"/>
                </a:solidFill>
                <a:latin typeface="Perpetua"/>
              </a:rPr>
              <a:t>SYNCHRONOUS DRAM (SDRAM). </a:t>
            </a:r>
            <a:r>
              <a:rPr lang="en-US" sz="2000" dirty="0" err="1">
                <a:solidFill>
                  <a:srgbClr val="000000"/>
                </a:solidFill>
                <a:latin typeface="Perpetua"/>
              </a:rPr>
              <a:t>Una</a:t>
            </a:r>
            <a:r>
              <a:rPr lang="en-US" sz="2000" dirty="0">
                <a:solidFill>
                  <a:srgbClr val="000000"/>
                </a:solidFill>
                <a:latin typeface="Perpetua"/>
              </a:rPr>
              <a:t> </a:t>
            </a:r>
            <a:r>
              <a:rPr lang="en-US" sz="2000" dirty="0" err="1">
                <a:solidFill>
                  <a:srgbClr val="000000"/>
                </a:solidFill>
                <a:latin typeface="Perpetua"/>
              </a:rPr>
              <a:t>señal</a:t>
            </a:r>
            <a:r>
              <a:rPr lang="en-US" sz="2000" dirty="0">
                <a:solidFill>
                  <a:srgbClr val="000000"/>
                </a:solidFill>
                <a:latin typeface="Perpetua"/>
              </a:rPr>
              <a:t> de </a:t>
            </a:r>
            <a:r>
              <a:rPr lang="en-US" sz="2000" dirty="0" err="1">
                <a:solidFill>
                  <a:srgbClr val="000000"/>
                </a:solidFill>
                <a:latin typeface="Perpetua"/>
              </a:rPr>
              <a:t>reloj</a:t>
            </a:r>
            <a:r>
              <a:rPr lang="en-US" sz="2000" dirty="0">
                <a:solidFill>
                  <a:srgbClr val="000000"/>
                </a:solidFill>
                <a:latin typeface="Perpetua"/>
              </a:rPr>
              <a:t> </a:t>
            </a:r>
            <a:r>
              <a:rPr lang="en-US" sz="2000" dirty="0" err="1">
                <a:solidFill>
                  <a:srgbClr val="000000"/>
                </a:solidFill>
                <a:latin typeface="Perpetua"/>
              </a:rPr>
              <a:t>sincroniza</a:t>
            </a:r>
            <a:r>
              <a:rPr lang="en-US" sz="2000" dirty="0">
                <a:solidFill>
                  <a:srgbClr val="000000"/>
                </a:solidFill>
                <a:latin typeface="Perpetua"/>
              </a:rPr>
              <a:t> la info </a:t>
            </a:r>
            <a:r>
              <a:rPr lang="en-US" sz="2000" dirty="0" err="1">
                <a:solidFill>
                  <a:srgbClr val="000000"/>
                </a:solidFill>
                <a:latin typeface="Perpetua"/>
              </a:rPr>
              <a:t>que</a:t>
            </a:r>
            <a:r>
              <a:rPr lang="en-US" sz="2000" dirty="0">
                <a:solidFill>
                  <a:srgbClr val="000000"/>
                </a:solidFill>
                <a:latin typeface="Perpetua"/>
              </a:rPr>
              <a:t> </a:t>
            </a:r>
            <a:r>
              <a:rPr lang="en-US" sz="2000" dirty="0" err="1">
                <a:solidFill>
                  <a:srgbClr val="000000"/>
                </a:solidFill>
                <a:latin typeface="Perpetua"/>
              </a:rPr>
              <a:t>puede</a:t>
            </a:r>
            <a:r>
              <a:rPr lang="en-US" sz="2000" dirty="0">
                <a:solidFill>
                  <a:srgbClr val="000000"/>
                </a:solidFill>
                <a:latin typeface="Perpetua"/>
              </a:rPr>
              <a:t> ser </a:t>
            </a:r>
            <a:r>
              <a:rPr lang="en-US" sz="2000" dirty="0" err="1">
                <a:solidFill>
                  <a:srgbClr val="000000"/>
                </a:solidFill>
                <a:latin typeface="Perpetua"/>
              </a:rPr>
              <a:t>enviada</a:t>
            </a:r>
            <a:r>
              <a:rPr lang="en-US" sz="2000" dirty="0">
                <a:solidFill>
                  <a:srgbClr val="000000"/>
                </a:solidFill>
                <a:latin typeface="Perpetua"/>
              </a:rPr>
              <a:t> </a:t>
            </a:r>
            <a:r>
              <a:rPr lang="en-US" sz="2000" dirty="0" err="1">
                <a:solidFill>
                  <a:srgbClr val="000000"/>
                </a:solidFill>
                <a:latin typeface="Perpetua"/>
              </a:rPr>
              <a:t>mas</a:t>
            </a:r>
            <a:r>
              <a:rPr lang="en-US" sz="2000" dirty="0">
                <a:solidFill>
                  <a:srgbClr val="000000"/>
                </a:solidFill>
                <a:latin typeface="Perpetua"/>
              </a:rPr>
              <a:t> </a:t>
            </a:r>
            <a:r>
              <a:rPr lang="en-US" sz="2000" dirty="0" err="1">
                <a:solidFill>
                  <a:srgbClr val="000000"/>
                </a:solidFill>
                <a:latin typeface="Perpetua"/>
              </a:rPr>
              <a:t>rápido</a:t>
            </a:r>
            <a:r>
              <a:rPr lang="en-US" sz="2000" dirty="0">
                <a:solidFill>
                  <a:srgbClr val="000000"/>
                </a:solidFill>
                <a:latin typeface="Perpetua"/>
              </a:rPr>
              <a:t>.</a:t>
            </a:r>
            <a:endParaRPr sz="2000" dirty="0"/>
          </a:p>
          <a:p>
            <a:pPr>
              <a:lnSpc>
                <a:spcPct val="100000"/>
              </a:lnSpc>
              <a:buSzPct val="25000"/>
              <a:buFont typeface="Wingdings 2" charset="2"/>
              <a:buChar char=""/>
            </a:pPr>
            <a:r>
              <a:rPr lang="en-US" sz="2000" dirty="0">
                <a:solidFill>
                  <a:srgbClr val="000000"/>
                </a:solidFill>
                <a:latin typeface="Perpetua"/>
              </a:rPr>
              <a:t>DOUBLE DATA RATE DRAM (DDR, DDR2, DDR3). </a:t>
            </a:r>
            <a:r>
              <a:rPr lang="en-US" sz="2000" dirty="0" err="1">
                <a:solidFill>
                  <a:srgbClr val="000000"/>
                </a:solidFill>
                <a:latin typeface="Perpetua"/>
              </a:rPr>
              <a:t>Cada</a:t>
            </a:r>
            <a:r>
              <a:rPr lang="en-US" sz="2000" dirty="0">
                <a:solidFill>
                  <a:srgbClr val="000000"/>
                </a:solidFill>
                <a:latin typeface="Perpetua"/>
              </a:rPr>
              <a:t> </a:t>
            </a:r>
            <a:r>
              <a:rPr lang="en-US" sz="2000" dirty="0" err="1">
                <a:solidFill>
                  <a:srgbClr val="000000"/>
                </a:solidFill>
                <a:latin typeface="Perpetua"/>
              </a:rPr>
              <a:t>una</a:t>
            </a:r>
            <a:r>
              <a:rPr lang="en-US" sz="2000" dirty="0">
                <a:solidFill>
                  <a:srgbClr val="000000"/>
                </a:solidFill>
                <a:latin typeface="Perpetua"/>
              </a:rPr>
              <a:t> </a:t>
            </a:r>
            <a:r>
              <a:rPr lang="en-US" sz="2000" dirty="0" err="1">
                <a:solidFill>
                  <a:srgbClr val="000000"/>
                </a:solidFill>
                <a:latin typeface="Perpetua"/>
              </a:rPr>
              <a:t>diferenciándose</a:t>
            </a:r>
            <a:r>
              <a:rPr lang="en-US" sz="2000" dirty="0">
                <a:solidFill>
                  <a:srgbClr val="000000"/>
                </a:solidFill>
                <a:latin typeface="Perpetua"/>
              </a:rPr>
              <a:t> </a:t>
            </a:r>
            <a:r>
              <a:rPr lang="en-US" sz="2000" dirty="0" err="1">
                <a:solidFill>
                  <a:srgbClr val="000000"/>
                </a:solidFill>
                <a:latin typeface="Perpetua"/>
              </a:rPr>
              <a:t>por</a:t>
            </a:r>
            <a:r>
              <a:rPr lang="en-US" sz="2000" dirty="0">
                <a:solidFill>
                  <a:srgbClr val="000000"/>
                </a:solidFill>
                <a:latin typeface="Perpetua"/>
              </a:rPr>
              <a:t> el </a:t>
            </a:r>
            <a:r>
              <a:rPr lang="en-US" sz="2000" dirty="0" err="1">
                <a:solidFill>
                  <a:srgbClr val="000000"/>
                </a:solidFill>
                <a:latin typeface="Perpetua"/>
              </a:rPr>
              <a:t>tamaño</a:t>
            </a:r>
            <a:r>
              <a:rPr lang="en-US" sz="2000" dirty="0">
                <a:solidFill>
                  <a:srgbClr val="000000"/>
                </a:solidFill>
                <a:latin typeface="Perpetua"/>
              </a:rPr>
              <a:t> de un buffer </a:t>
            </a:r>
            <a:r>
              <a:rPr lang="en-US" sz="2000" dirty="0" err="1">
                <a:solidFill>
                  <a:srgbClr val="000000"/>
                </a:solidFill>
                <a:latin typeface="Perpetua"/>
              </a:rPr>
              <a:t>interno</a:t>
            </a:r>
            <a:r>
              <a:rPr lang="en-US" sz="2000" dirty="0">
                <a:solidFill>
                  <a:srgbClr val="000000"/>
                </a:solidFill>
                <a:latin typeface="Perpetua"/>
              </a:rPr>
              <a:t> </a:t>
            </a:r>
            <a:r>
              <a:rPr lang="en-US" sz="2000" dirty="0" err="1">
                <a:solidFill>
                  <a:srgbClr val="000000"/>
                </a:solidFill>
                <a:latin typeface="Perpetua"/>
              </a:rPr>
              <a:t>para</a:t>
            </a:r>
            <a:r>
              <a:rPr lang="en-US" sz="2000" dirty="0">
                <a:solidFill>
                  <a:srgbClr val="000000"/>
                </a:solidFill>
                <a:latin typeface="Perpetua"/>
              </a:rPr>
              <a:t> </a:t>
            </a:r>
            <a:r>
              <a:rPr lang="en-US" sz="2000" dirty="0" err="1">
                <a:solidFill>
                  <a:srgbClr val="000000"/>
                </a:solidFill>
                <a:latin typeface="Perpetua"/>
              </a:rPr>
              <a:t>mejor</a:t>
            </a:r>
            <a:r>
              <a:rPr lang="en-US" sz="2000" dirty="0">
                <a:solidFill>
                  <a:srgbClr val="000000"/>
                </a:solidFill>
                <a:latin typeface="Perpetua"/>
              </a:rPr>
              <a:t> </a:t>
            </a:r>
            <a:r>
              <a:rPr lang="en-US" sz="2000" dirty="0" err="1">
                <a:solidFill>
                  <a:srgbClr val="000000"/>
                </a:solidFill>
                <a:latin typeface="Perpetua"/>
              </a:rPr>
              <a:t>rendimiento</a:t>
            </a:r>
            <a:r>
              <a:rPr lang="en-US" sz="2000" dirty="0">
                <a:solidFill>
                  <a:srgbClr val="000000"/>
                </a:solidFill>
                <a:latin typeface="Perpetua"/>
              </a:rPr>
              <a:t>, el buffer </a:t>
            </a:r>
            <a:r>
              <a:rPr lang="en-US" sz="2000" dirty="0" err="1">
                <a:solidFill>
                  <a:srgbClr val="000000"/>
                </a:solidFill>
                <a:latin typeface="Perpetua"/>
              </a:rPr>
              <a:t>es</a:t>
            </a:r>
            <a:r>
              <a:rPr lang="en-US" sz="2000" dirty="0">
                <a:solidFill>
                  <a:srgbClr val="000000"/>
                </a:solidFill>
                <a:latin typeface="Perpetua"/>
              </a:rPr>
              <a:t> de </a:t>
            </a:r>
            <a:r>
              <a:rPr lang="en-US" sz="2000" dirty="0" err="1">
                <a:solidFill>
                  <a:srgbClr val="000000"/>
                </a:solidFill>
                <a:latin typeface="Perpetua"/>
              </a:rPr>
              <a:t>tamaño</a:t>
            </a:r>
            <a:r>
              <a:rPr lang="en-US" sz="2000" dirty="0">
                <a:solidFill>
                  <a:srgbClr val="000000"/>
                </a:solidFill>
                <a:latin typeface="Perpetua"/>
              </a:rPr>
              <a:t> (2,4,8 bits </a:t>
            </a:r>
            <a:r>
              <a:rPr lang="en-US" sz="2000" dirty="0" err="1">
                <a:solidFill>
                  <a:srgbClr val="000000"/>
                </a:solidFill>
                <a:latin typeface="Perpetua"/>
              </a:rPr>
              <a:t>respectivamente</a:t>
            </a:r>
            <a:r>
              <a:rPr lang="en-US" sz="2000" dirty="0">
                <a:solidFill>
                  <a:srgbClr val="000000"/>
                </a:solidFill>
                <a:latin typeface="Perpetua"/>
              </a:rPr>
              <a:t>). </a:t>
            </a:r>
            <a:r>
              <a:rPr lang="en-US" sz="2000" dirty="0" err="1">
                <a:solidFill>
                  <a:srgbClr val="000000"/>
                </a:solidFill>
                <a:latin typeface="Perpetua"/>
              </a:rPr>
              <a:t>Usa</a:t>
            </a:r>
            <a:r>
              <a:rPr lang="en-US" sz="2000" dirty="0">
                <a:solidFill>
                  <a:srgbClr val="000000"/>
                </a:solidFill>
                <a:latin typeface="Perpetua"/>
              </a:rPr>
              <a:t> ambos </a:t>
            </a:r>
            <a:r>
              <a:rPr lang="en-US" sz="2000" dirty="0" err="1">
                <a:solidFill>
                  <a:srgbClr val="000000"/>
                </a:solidFill>
                <a:latin typeface="Perpetua"/>
              </a:rPr>
              <a:t>flancos</a:t>
            </a:r>
            <a:r>
              <a:rPr lang="en-US" sz="2000" dirty="0">
                <a:solidFill>
                  <a:srgbClr val="000000"/>
                </a:solidFill>
                <a:latin typeface="Perpetua"/>
              </a:rPr>
              <a:t> de </a:t>
            </a:r>
            <a:r>
              <a:rPr lang="en-US" sz="2000" dirty="0" err="1">
                <a:solidFill>
                  <a:srgbClr val="000000"/>
                </a:solidFill>
                <a:latin typeface="Perpetua"/>
              </a:rPr>
              <a:t>reloj</a:t>
            </a:r>
            <a:r>
              <a:rPr lang="en-US" sz="2000" dirty="0">
                <a:solidFill>
                  <a:srgbClr val="000000"/>
                </a:solidFill>
                <a:latin typeface="Perpetua"/>
              </a:rPr>
              <a:t> </a:t>
            </a:r>
            <a:r>
              <a:rPr lang="en-US" sz="2000" dirty="0" err="1">
                <a:solidFill>
                  <a:srgbClr val="000000"/>
                </a:solidFill>
                <a:latin typeface="Perpetua"/>
              </a:rPr>
              <a:t>para</a:t>
            </a:r>
            <a:r>
              <a:rPr lang="en-US" sz="2000" dirty="0">
                <a:solidFill>
                  <a:srgbClr val="000000"/>
                </a:solidFill>
                <a:latin typeface="Perpetua"/>
              </a:rPr>
              <a:t> </a:t>
            </a:r>
            <a:r>
              <a:rPr lang="en-US" sz="2000" dirty="0" err="1">
                <a:solidFill>
                  <a:srgbClr val="000000"/>
                </a:solidFill>
                <a:latin typeface="Perpetua"/>
              </a:rPr>
              <a:t>sincronizar</a:t>
            </a:r>
            <a:r>
              <a:rPr lang="en-US" sz="2000" dirty="0">
                <a:solidFill>
                  <a:srgbClr val="000000"/>
                </a:solidFill>
                <a:latin typeface="Perpetua"/>
              </a:rPr>
              <a:t> la </a:t>
            </a:r>
            <a:r>
              <a:rPr lang="en-US" sz="2000" dirty="0" err="1">
                <a:solidFill>
                  <a:srgbClr val="000000"/>
                </a:solidFill>
                <a:latin typeface="Perpetua"/>
              </a:rPr>
              <a:t>información</a:t>
            </a:r>
            <a:r>
              <a:rPr lang="en-US" sz="2000" dirty="0">
                <a:solidFill>
                  <a:srgbClr val="000000"/>
                </a:solidFill>
                <a:latin typeface="Perpetua"/>
              </a:rPr>
              <a:t>.</a:t>
            </a:r>
            <a:endParaRPr sz="2000" dirty="0"/>
          </a:p>
          <a:p>
            <a:pPr>
              <a:lnSpc>
                <a:spcPct val="100000"/>
              </a:lnSpc>
              <a:buSzPct val="25000"/>
              <a:buFont typeface="Wingdings 2" charset="2"/>
              <a:buChar char=""/>
            </a:pPr>
            <a:r>
              <a:rPr lang="en-US" sz="2000" dirty="0">
                <a:solidFill>
                  <a:srgbClr val="000000"/>
                </a:solidFill>
                <a:latin typeface="Perpetua"/>
              </a:rPr>
              <a:t>RAMBUS DRAM (RDRAM). </a:t>
            </a:r>
            <a:r>
              <a:rPr lang="en-US" sz="2000" dirty="0" err="1">
                <a:solidFill>
                  <a:srgbClr val="000000"/>
                </a:solidFill>
                <a:latin typeface="Perpetua"/>
              </a:rPr>
              <a:t>Mas</a:t>
            </a:r>
            <a:r>
              <a:rPr lang="en-US" sz="2000" dirty="0">
                <a:solidFill>
                  <a:srgbClr val="000000"/>
                </a:solidFill>
                <a:latin typeface="Perpetua"/>
              </a:rPr>
              <a:t> </a:t>
            </a:r>
            <a:r>
              <a:rPr lang="en-US" sz="2000" dirty="0" err="1">
                <a:solidFill>
                  <a:srgbClr val="000000"/>
                </a:solidFill>
                <a:latin typeface="Perpetua"/>
              </a:rPr>
              <a:t>rápida</a:t>
            </a:r>
            <a:r>
              <a:rPr lang="en-US" sz="2000" dirty="0">
                <a:solidFill>
                  <a:srgbClr val="000000"/>
                </a:solidFill>
                <a:latin typeface="Perpetua"/>
              </a:rPr>
              <a:t> </a:t>
            </a:r>
            <a:r>
              <a:rPr lang="en-US" sz="2000" dirty="0" err="1">
                <a:solidFill>
                  <a:srgbClr val="000000"/>
                </a:solidFill>
                <a:latin typeface="Perpetua"/>
              </a:rPr>
              <a:t>que</a:t>
            </a:r>
            <a:r>
              <a:rPr lang="en-US" sz="2000" dirty="0">
                <a:solidFill>
                  <a:srgbClr val="000000"/>
                </a:solidFill>
                <a:latin typeface="Perpetua"/>
              </a:rPr>
              <a:t> la DDR</a:t>
            </a:r>
            <a:endParaRPr sz="2000" dirty="0"/>
          </a:p>
          <a:p>
            <a:pPr>
              <a:lnSpc>
                <a:spcPct val="100000"/>
              </a:lnSpc>
              <a:buSzPct val="25000"/>
              <a:buFont typeface="Wingdings 2" charset="2"/>
              <a:buChar char=""/>
            </a:pPr>
            <a:r>
              <a:rPr lang="en-US" sz="2000" dirty="0">
                <a:solidFill>
                  <a:srgbClr val="000000"/>
                </a:solidFill>
                <a:latin typeface="Perpetua"/>
              </a:rPr>
              <a:t>VIDEO RAM (VRAM). </a:t>
            </a:r>
            <a:r>
              <a:rPr lang="en-US" sz="2000" dirty="0" err="1">
                <a:solidFill>
                  <a:srgbClr val="000000"/>
                </a:solidFill>
                <a:latin typeface="Perpetua"/>
              </a:rPr>
              <a:t>Usada</a:t>
            </a:r>
            <a:r>
              <a:rPr lang="en-US" sz="2000" dirty="0">
                <a:solidFill>
                  <a:srgbClr val="000000"/>
                </a:solidFill>
                <a:latin typeface="Perpetua"/>
              </a:rPr>
              <a:t> en buffers de </a:t>
            </a:r>
            <a:r>
              <a:rPr lang="en-US" sz="2000" dirty="0" err="1">
                <a:solidFill>
                  <a:srgbClr val="000000"/>
                </a:solidFill>
                <a:latin typeface="Perpetua"/>
              </a:rPr>
              <a:t>tarjetas</a:t>
            </a:r>
            <a:r>
              <a:rPr lang="en-US" sz="2000" dirty="0">
                <a:solidFill>
                  <a:srgbClr val="000000"/>
                </a:solidFill>
                <a:latin typeface="Perpetua"/>
              </a:rPr>
              <a:t> </a:t>
            </a:r>
            <a:r>
              <a:rPr lang="en-US" sz="2000" dirty="0" err="1">
                <a:solidFill>
                  <a:srgbClr val="000000"/>
                </a:solidFill>
                <a:latin typeface="Perpetua"/>
              </a:rPr>
              <a:t>gráficas</a:t>
            </a:r>
            <a:r>
              <a:rPr lang="en-US" sz="2000" dirty="0">
                <a:solidFill>
                  <a:srgbClr val="000000"/>
                </a:solidFill>
                <a:latin typeface="Perpetua"/>
              </a:rPr>
              <a:t>. Similar a la FPM, </a:t>
            </a:r>
            <a:r>
              <a:rPr lang="en-US" sz="2000" dirty="0" err="1">
                <a:solidFill>
                  <a:srgbClr val="000000"/>
                </a:solidFill>
                <a:latin typeface="Perpetua"/>
              </a:rPr>
              <a:t>pero</a:t>
            </a:r>
            <a:r>
              <a:rPr lang="en-US" sz="2000" dirty="0">
                <a:solidFill>
                  <a:srgbClr val="000000"/>
                </a:solidFill>
                <a:latin typeface="Perpetua"/>
              </a:rPr>
              <a:t> con la </a:t>
            </a:r>
            <a:r>
              <a:rPr lang="en-US" sz="2000" dirty="0" err="1">
                <a:solidFill>
                  <a:srgbClr val="000000"/>
                </a:solidFill>
                <a:latin typeface="Perpetua"/>
              </a:rPr>
              <a:t>diferencia</a:t>
            </a:r>
            <a:r>
              <a:rPr lang="en-US" sz="2000" dirty="0">
                <a:solidFill>
                  <a:srgbClr val="000000"/>
                </a:solidFill>
                <a:latin typeface="Perpetua"/>
              </a:rPr>
              <a:t> de </a:t>
            </a:r>
            <a:r>
              <a:rPr lang="en-US" sz="2000" dirty="0" err="1">
                <a:solidFill>
                  <a:srgbClr val="000000"/>
                </a:solidFill>
                <a:latin typeface="Perpetua"/>
              </a:rPr>
              <a:t>que</a:t>
            </a:r>
            <a:r>
              <a:rPr lang="en-US" sz="2000" dirty="0">
                <a:solidFill>
                  <a:srgbClr val="000000"/>
                </a:solidFill>
                <a:latin typeface="Perpetua"/>
              </a:rPr>
              <a:t> los </a:t>
            </a:r>
            <a:r>
              <a:rPr lang="en-US" sz="2000" dirty="0" err="1">
                <a:solidFill>
                  <a:srgbClr val="000000"/>
                </a:solidFill>
                <a:latin typeface="Perpetua"/>
              </a:rPr>
              <a:t>datos</a:t>
            </a:r>
            <a:r>
              <a:rPr lang="en-US" sz="2000" dirty="0">
                <a:solidFill>
                  <a:srgbClr val="000000"/>
                </a:solidFill>
                <a:latin typeface="Perpetua"/>
              </a:rPr>
              <a:t> </a:t>
            </a:r>
            <a:r>
              <a:rPr lang="en-US" sz="2000" dirty="0" err="1">
                <a:solidFill>
                  <a:srgbClr val="000000"/>
                </a:solidFill>
                <a:latin typeface="Perpetua"/>
              </a:rPr>
              <a:t>salen</a:t>
            </a:r>
            <a:r>
              <a:rPr lang="en-US" sz="2000" dirty="0">
                <a:solidFill>
                  <a:srgbClr val="000000"/>
                </a:solidFill>
                <a:latin typeface="Perpetua"/>
              </a:rPr>
              <a:t> </a:t>
            </a:r>
            <a:r>
              <a:rPr lang="en-US" sz="2000" dirty="0" err="1">
                <a:solidFill>
                  <a:srgbClr val="000000"/>
                </a:solidFill>
                <a:latin typeface="Perpetua"/>
              </a:rPr>
              <a:t>usando</a:t>
            </a:r>
            <a:r>
              <a:rPr lang="en-US" sz="2000" dirty="0">
                <a:solidFill>
                  <a:srgbClr val="000000"/>
                </a:solidFill>
                <a:latin typeface="Perpetua"/>
              </a:rPr>
              <a:t> shifts y </a:t>
            </a:r>
            <a:r>
              <a:rPr lang="en-US" sz="2000" dirty="0" err="1">
                <a:solidFill>
                  <a:srgbClr val="000000"/>
                </a:solidFill>
                <a:latin typeface="Perpetua"/>
              </a:rPr>
              <a:t>que</a:t>
            </a:r>
            <a:r>
              <a:rPr lang="en-US" sz="2000" dirty="0">
                <a:solidFill>
                  <a:srgbClr val="000000"/>
                </a:solidFill>
                <a:latin typeface="Perpetua"/>
              </a:rPr>
              <a:t> se </a:t>
            </a:r>
            <a:r>
              <a:rPr lang="en-US" sz="2000" dirty="0" err="1">
                <a:solidFill>
                  <a:srgbClr val="000000"/>
                </a:solidFill>
                <a:latin typeface="Perpetua"/>
              </a:rPr>
              <a:t>puede</a:t>
            </a:r>
            <a:r>
              <a:rPr lang="en-US" sz="2000" dirty="0">
                <a:solidFill>
                  <a:srgbClr val="000000"/>
                </a:solidFill>
                <a:latin typeface="Perpetua"/>
              </a:rPr>
              <a:t> leer y </a:t>
            </a:r>
            <a:r>
              <a:rPr lang="en-US" sz="2000" dirty="0" err="1">
                <a:solidFill>
                  <a:srgbClr val="000000"/>
                </a:solidFill>
                <a:latin typeface="Perpetua"/>
              </a:rPr>
              <a:t>escribir</a:t>
            </a:r>
            <a:r>
              <a:rPr lang="en-US" sz="2000" dirty="0">
                <a:solidFill>
                  <a:srgbClr val="000000"/>
                </a:solidFill>
                <a:latin typeface="Perpetua"/>
              </a:rPr>
              <a:t> la </a:t>
            </a:r>
            <a:r>
              <a:rPr lang="en-US" sz="2000" dirty="0" err="1">
                <a:solidFill>
                  <a:srgbClr val="000000"/>
                </a:solidFill>
                <a:latin typeface="Perpetua"/>
              </a:rPr>
              <a:t>memoria</a:t>
            </a:r>
            <a:r>
              <a:rPr lang="en-US" sz="2000" dirty="0">
                <a:solidFill>
                  <a:srgbClr val="000000"/>
                </a:solidFill>
                <a:latin typeface="Perpetua"/>
              </a:rPr>
              <a:t> al </a:t>
            </a:r>
            <a:r>
              <a:rPr lang="en-US" sz="2000" dirty="0" err="1">
                <a:solidFill>
                  <a:srgbClr val="000000"/>
                </a:solidFill>
                <a:latin typeface="Perpetua"/>
              </a:rPr>
              <a:t>mismo</a:t>
            </a:r>
            <a:r>
              <a:rPr lang="en-US" sz="2000" dirty="0">
                <a:solidFill>
                  <a:srgbClr val="000000"/>
                </a:solidFill>
                <a:latin typeface="Perpetua"/>
              </a:rPr>
              <a:t> </a:t>
            </a:r>
            <a:r>
              <a:rPr lang="en-US" sz="2000" dirty="0" err="1">
                <a:solidFill>
                  <a:srgbClr val="000000"/>
                </a:solidFill>
                <a:latin typeface="Perpetua"/>
              </a:rPr>
              <a:t>tiempo</a:t>
            </a:r>
            <a:r>
              <a:rPr lang="en-US" sz="2000" dirty="0">
                <a:solidFill>
                  <a:srgbClr val="000000"/>
                </a:solidFill>
                <a:latin typeface="Perpetua"/>
              </a:rPr>
              <a:t>.	</a:t>
            </a:r>
            <a:endParaRPr sz="20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1"/>
          <p:cNvSpPr txBox="1"/>
          <p:nvPr/>
        </p:nvSpPr>
        <p:spPr>
          <a:xfrm>
            <a:off x="914400" y="274680"/>
            <a:ext cx="7772040" cy="1142640"/>
          </a:xfrm>
          <a:prstGeom prst="rect">
            <a:avLst/>
          </a:prstGeom>
        </p:spPr>
        <p:txBody>
          <a:bodyPr lIns="90000" tIns="45000" rIns="90000" bIns="91440" anchor="b"/>
          <a:lstStyle/>
          <a:p>
            <a:pPr>
              <a:lnSpc>
                <a:spcPct val="100000"/>
              </a:lnSpc>
            </a:pPr>
            <a:r>
              <a:rPr lang="en-US" sz="4000">
                <a:solidFill>
                  <a:srgbClr val="696464"/>
                </a:solidFill>
                <a:latin typeface="Franklin Gothic Book"/>
              </a:rPr>
              <a:t>MEMORIAS DE SOLO LECTURA</a:t>
            </a:r>
            <a:endParaRPr/>
          </a:p>
        </p:txBody>
      </p:sp>
      <p:sp>
        <p:nvSpPr>
          <p:cNvPr id="349" name="TextShape 2"/>
          <p:cNvSpPr txBox="1"/>
          <p:nvPr/>
        </p:nvSpPr>
        <p:spPr>
          <a:xfrm>
            <a:off x="914400" y="1447920"/>
            <a:ext cx="7772040" cy="4571640"/>
          </a:xfrm>
          <a:prstGeom prst="rect">
            <a:avLst/>
          </a:prstGeom>
        </p:spPr>
        <p:txBody>
          <a:bodyPr lIns="90000" tIns="45000" rIns="90000" bIns="45000"/>
          <a:lstStyle/>
          <a:p>
            <a:pPr>
              <a:lnSpc>
                <a:spcPct val="100000"/>
              </a:lnSpc>
            </a:pPr>
            <a:endParaRPr/>
          </a:p>
          <a:p>
            <a:pPr>
              <a:lnSpc>
                <a:spcPct val="100000"/>
              </a:lnSpc>
              <a:buSzPct val="25000"/>
              <a:buFont typeface="Wingdings 2" charset="2"/>
              <a:buChar char=""/>
            </a:pPr>
            <a:r>
              <a:rPr lang="en-US" sz="2600">
                <a:solidFill>
                  <a:srgbClr val="000000"/>
                </a:solidFill>
                <a:latin typeface="Perpetua"/>
              </a:rPr>
              <a:t>ROM: Programable al fabricarse.</a:t>
            </a:r>
            <a:endParaRPr/>
          </a:p>
          <a:p>
            <a:pPr>
              <a:lnSpc>
                <a:spcPct val="100000"/>
              </a:lnSpc>
              <a:buSzPct val="25000"/>
              <a:buFont typeface="Wingdings 2" charset="2"/>
              <a:buChar char=""/>
            </a:pPr>
            <a:r>
              <a:rPr lang="en-US" sz="2600">
                <a:solidFill>
                  <a:srgbClr val="000000"/>
                </a:solidFill>
                <a:latin typeface="Perpetua"/>
              </a:rPr>
              <a:t>PROM: Programable sólo una vez	</a:t>
            </a:r>
            <a:endParaRPr/>
          </a:p>
          <a:p>
            <a:pPr>
              <a:lnSpc>
                <a:spcPct val="100000"/>
              </a:lnSpc>
              <a:buSzPct val="25000"/>
              <a:buFont typeface="Wingdings 2" charset="2"/>
              <a:buChar char=""/>
            </a:pPr>
            <a:r>
              <a:rPr lang="en-US" sz="2600">
                <a:solidFill>
                  <a:srgbClr val="000000"/>
                </a:solidFill>
                <a:latin typeface="Perpetua"/>
              </a:rPr>
              <a:t>EPROM: Programables (Aprox.1,000 veces). Borrado con luz ultravioleta.</a:t>
            </a:r>
            <a:endParaRPr/>
          </a:p>
          <a:p>
            <a:pPr>
              <a:lnSpc>
                <a:spcPct val="100000"/>
              </a:lnSpc>
              <a:buSzPct val="25000"/>
              <a:buFont typeface="Wingdings 2" charset="2"/>
              <a:buChar char=""/>
            </a:pPr>
            <a:r>
              <a:rPr lang="en-US" sz="2600">
                <a:solidFill>
                  <a:srgbClr val="000000"/>
                </a:solidFill>
                <a:latin typeface="Perpetua"/>
              </a:rPr>
              <a:t>EEPROM: Programables (Aprox.100,000 veces). Borrado electrónico.</a:t>
            </a:r>
            <a:endParaRPr/>
          </a:p>
          <a:p>
            <a:pPr>
              <a:lnSpc>
                <a:spcPct val="100000"/>
              </a:lnSpc>
              <a:buSzPct val="25000"/>
              <a:buFont typeface="Wingdings 2" charset="2"/>
              <a:buChar char=""/>
            </a:pPr>
            <a:r>
              <a:rPr lang="en-US" sz="2600">
                <a:solidFill>
                  <a:srgbClr val="000000"/>
                </a:solidFill>
                <a:latin typeface="Perpetua"/>
              </a:rPr>
              <a:t>FLASH: Similar a la EEPROM, pero el borrado se puede hacer por sectores.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ACCESO A MEMORIA</a:t>
            </a:r>
            <a:endParaRPr/>
          </a:p>
        </p:txBody>
      </p:sp>
      <p:pic>
        <p:nvPicPr>
          <p:cNvPr id="351" name="Picture 2"/>
          <p:cNvPicPr/>
          <p:nvPr/>
        </p:nvPicPr>
        <p:blipFill>
          <a:blip r:embed="rId2" cstate="print"/>
          <a:stretch>
            <a:fillRect/>
          </a:stretch>
        </p:blipFill>
        <p:spPr>
          <a:xfrm>
            <a:off x="914400" y="2509200"/>
            <a:ext cx="7772040" cy="24487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s-DO" dirty="0"/>
              <a:t>Perspectiva Histórica </a:t>
            </a:r>
            <a:br>
              <a:rPr lang="es-DO" dirty="0"/>
            </a:br>
            <a:r>
              <a:rPr lang="es-DO" dirty="0"/>
              <a:t>1640: </a:t>
            </a:r>
            <a:r>
              <a:rPr lang="es-DO" sz="4000" b="1" dirty="0"/>
              <a:t>La calculadora de pascal (</a:t>
            </a:r>
            <a:r>
              <a:rPr lang="es-DO" sz="4000" b="1" dirty="0" err="1"/>
              <a:t>Pascalina</a:t>
            </a:r>
            <a:r>
              <a:rPr lang="es-DO" sz="4000" b="1" dirty="0"/>
              <a:t>)</a:t>
            </a:r>
            <a:br>
              <a:rPr lang="es-DO" dirty="0"/>
            </a:br>
            <a:endParaRPr lang="es-DO" dirty="0"/>
          </a:p>
        </p:txBody>
      </p:sp>
      <p:sp>
        <p:nvSpPr>
          <p:cNvPr id="3" name="Content Placeholder 2"/>
          <p:cNvSpPr>
            <a:spLocks noGrp="1"/>
          </p:cNvSpPr>
          <p:nvPr>
            <p:ph idx="4294967295"/>
          </p:nvPr>
        </p:nvSpPr>
        <p:spPr>
          <a:xfrm>
            <a:off x="457200" y="1600201"/>
            <a:ext cx="4876800" cy="2971800"/>
          </a:xfrm>
          <a:prstGeom prst="rect">
            <a:avLst/>
          </a:prstGeom>
        </p:spPr>
        <p:txBody>
          <a:bodyPr>
            <a:normAutofit/>
          </a:bodyPr>
          <a:lstStyle/>
          <a:p>
            <a:r>
              <a:rPr lang="es-DO" dirty="0"/>
              <a:t>Primera calculadora de operaciones funcional.</a:t>
            </a:r>
          </a:p>
          <a:p>
            <a:r>
              <a:rPr lang="es-DO" dirty="0"/>
              <a:t>Suma y resta.</a:t>
            </a:r>
          </a:p>
          <a:p>
            <a:r>
              <a:rPr lang="es-DO" dirty="0"/>
              <a:t>Multiplicación y división implementada por sumas y restas sucesivas. </a:t>
            </a:r>
          </a:p>
          <a:p>
            <a:r>
              <a:rPr lang="es-DO" dirty="0"/>
              <a:t>Totalmente mecánica.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861716"/>
            <a:ext cx="3457575"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4648200"/>
            <a:ext cx="802957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47386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I/O BRIDGE</a:t>
            </a:r>
            <a:endParaRPr/>
          </a:p>
        </p:txBody>
      </p:sp>
      <p:pic>
        <p:nvPicPr>
          <p:cNvPr id="353" name="Content Placeholder 3"/>
          <p:cNvPicPr/>
          <p:nvPr/>
        </p:nvPicPr>
        <p:blipFill>
          <a:blip r:embed="rId2" cstate="print"/>
          <a:stretch>
            <a:fillRect/>
          </a:stretch>
        </p:blipFill>
        <p:spPr>
          <a:xfrm>
            <a:off x="2899440" y="1626480"/>
            <a:ext cx="3653640" cy="439308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DISCOS DE ALMACENAMIENTO</a:t>
            </a:r>
            <a:endParaRPr/>
          </a:p>
        </p:txBody>
      </p:sp>
      <p:sp>
        <p:nvSpPr>
          <p:cNvPr id="355"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Se utilizan para almacenar grandes cantidades de información.</a:t>
            </a:r>
            <a:endParaRPr/>
          </a:p>
          <a:p>
            <a:pPr>
              <a:lnSpc>
                <a:spcPct val="100000"/>
              </a:lnSpc>
              <a:buSzPct val="25000"/>
              <a:buFont typeface="Wingdings 2" charset="2"/>
              <a:buChar char=""/>
            </a:pPr>
            <a:r>
              <a:rPr lang="en-US" sz="2600">
                <a:solidFill>
                  <a:srgbClr val="000000"/>
                </a:solidFill>
                <a:latin typeface="Perpetua"/>
              </a:rPr>
              <a:t>Son no-volatiles.</a:t>
            </a:r>
            <a:endParaRPr/>
          </a:p>
          <a:p>
            <a:pPr>
              <a:lnSpc>
                <a:spcPct val="100000"/>
              </a:lnSpc>
              <a:buSzPct val="25000"/>
              <a:buFont typeface="Wingdings 2" charset="2"/>
              <a:buChar char=""/>
            </a:pPr>
            <a:r>
              <a:rPr lang="en-US" sz="2600">
                <a:solidFill>
                  <a:srgbClr val="000000"/>
                </a:solidFill>
                <a:latin typeface="Perpetua"/>
              </a:rPr>
              <a:t>La desventaja que tienen es que son muy lentos en comparación con las memorias.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DISCOS DE ALMACENAMIENTO</a:t>
            </a:r>
            <a:endParaRPr/>
          </a:p>
        </p:txBody>
      </p:sp>
      <p:pic>
        <p:nvPicPr>
          <p:cNvPr id="357" name="Picture 2"/>
          <p:cNvPicPr/>
          <p:nvPr/>
        </p:nvPicPr>
        <p:blipFill>
          <a:blip r:embed="rId2" cstate="print"/>
          <a:stretch>
            <a:fillRect/>
          </a:stretch>
        </p:blipFill>
        <p:spPr>
          <a:xfrm>
            <a:off x="914400" y="1929600"/>
            <a:ext cx="7772040" cy="360792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DISCOS DE ALMACENAMIENTO</a:t>
            </a:r>
            <a:endParaRPr/>
          </a:p>
        </p:txBody>
      </p:sp>
      <p:sp>
        <p:nvSpPr>
          <p:cNvPr id="359"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b="1" dirty="0" err="1">
                <a:solidFill>
                  <a:srgbClr val="000000"/>
                </a:solidFill>
                <a:latin typeface="Perpetua"/>
              </a:rPr>
              <a:t>Tiempo</a:t>
            </a:r>
            <a:r>
              <a:rPr lang="en-US" sz="2600" b="1" dirty="0">
                <a:solidFill>
                  <a:srgbClr val="000000"/>
                </a:solidFill>
                <a:latin typeface="Perpetua"/>
              </a:rPr>
              <a:t> de </a:t>
            </a:r>
            <a:r>
              <a:rPr lang="en-US" sz="2600" b="1" dirty="0" err="1">
                <a:solidFill>
                  <a:srgbClr val="000000"/>
                </a:solidFill>
                <a:latin typeface="Perpetua"/>
              </a:rPr>
              <a:t>acceso</a:t>
            </a:r>
            <a:r>
              <a:rPr lang="en-US" sz="2600" dirty="0">
                <a:solidFill>
                  <a:srgbClr val="000000"/>
                </a:solidFill>
                <a:latin typeface="Perpetua"/>
              </a:rPr>
              <a:t>:	</a:t>
            </a:r>
            <a:endParaRPr dirty="0"/>
          </a:p>
          <a:p>
            <a:pPr lvl="1">
              <a:lnSpc>
                <a:spcPct val="100000"/>
              </a:lnSpc>
              <a:buSzPct val="25000"/>
              <a:buFont typeface="StarSymbol"/>
              <a:buChar char=""/>
            </a:pPr>
            <a:r>
              <a:rPr lang="en-US" sz="2400" b="1" dirty="0">
                <a:solidFill>
                  <a:srgbClr val="000000"/>
                </a:solidFill>
                <a:latin typeface="Perpetua"/>
              </a:rPr>
              <a:t>Seek time</a:t>
            </a:r>
            <a:r>
              <a:rPr lang="en-US" sz="2400" dirty="0">
                <a:solidFill>
                  <a:srgbClr val="000000"/>
                </a:solidFill>
                <a:latin typeface="Perpetua"/>
              </a:rPr>
              <a:t>: </a:t>
            </a:r>
            <a:r>
              <a:rPr lang="en-US" sz="2400" dirty="0" err="1">
                <a:solidFill>
                  <a:srgbClr val="000000"/>
                </a:solidFill>
                <a:latin typeface="Perpetua"/>
              </a:rPr>
              <a:t>tiempo</a:t>
            </a:r>
            <a:r>
              <a:rPr lang="en-US" sz="2400" dirty="0">
                <a:solidFill>
                  <a:srgbClr val="000000"/>
                </a:solidFill>
                <a:latin typeface="Perpetua"/>
              </a:rPr>
              <a:t> </a:t>
            </a:r>
            <a:r>
              <a:rPr lang="en-US" sz="2400" dirty="0" err="1">
                <a:solidFill>
                  <a:srgbClr val="000000"/>
                </a:solidFill>
                <a:latin typeface="Perpetua"/>
              </a:rPr>
              <a:t>que</a:t>
            </a:r>
            <a:r>
              <a:rPr lang="en-US" sz="2400" dirty="0">
                <a:solidFill>
                  <a:srgbClr val="000000"/>
                </a:solidFill>
                <a:latin typeface="Perpetua"/>
              </a:rPr>
              <a:t> </a:t>
            </a:r>
            <a:r>
              <a:rPr lang="en-US" sz="2400" dirty="0" err="1">
                <a:solidFill>
                  <a:srgbClr val="000000"/>
                </a:solidFill>
                <a:latin typeface="Perpetua"/>
              </a:rPr>
              <a:t>tarda</a:t>
            </a:r>
            <a:r>
              <a:rPr lang="en-US" sz="2400" dirty="0">
                <a:solidFill>
                  <a:srgbClr val="000000"/>
                </a:solidFill>
                <a:latin typeface="Perpetua"/>
              </a:rPr>
              <a:t> en </a:t>
            </a:r>
            <a:r>
              <a:rPr lang="en-US" sz="2400" dirty="0" err="1">
                <a:solidFill>
                  <a:srgbClr val="000000"/>
                </a:solidFill>
                <a:latin typeface="Perpetua"/>
              </a:rPr>
              <a:t>llegar</a:t>
            </a:r>
            <a:r>
              <a:rPr lang="en-US" sz="2400" dirty="0">
                <a:solidFill>
                  <a:srgbClr val="000000"/>
                </a:solidFill>
                <a:latin typeface="Perpetua"/>
              </a:rPr>
              <a:t> la </a:t>
            </a:r>
            <a:r>
              <a:rPr lang="en-US" sz="2400" dirty="0" err="1">
                <a:solidFill>
                  <a:srgbClr val="000000"/>
                </a:solidFill>
                <a:latin typeface="Perpetua"/>
              </a:rPr>
              <a:t>cabeza</a:t>
            </a:r>
            <a:r>
              <a:rPr lang="en-US" sz="2400" dirty="0">
                <a:solidFill>
                  <a:srgbClr val="000000"/>
                </a:solidFill>
                <a:latin typeface="Perpetua"/>
              </a:rPr>
              <a:t> de </a:t>
            </a:r>
            <a:r>
              <a:rPr lang="en-US" sz="2400" dirty="0" err="1">
                <a:solidFill>
                  <a:srgbClr val="000000"/>
                </a:solidFill>
                <a:latin typeface="Perpetua"/>
              </a:rPr>
              <a:t>lectura</a:t>
            </a:r>
            <a:r>
              <a:rPr lang="en-US" sz="2400" dirty="0">
                <a:solidFill>
                  <a:srgbClr val="000000"/>
                </a:solidFill>
                <a:latin typeface="Perpetua"/>
              </a:rPr>
              <a:t> al track </a:t>
            </a:r>
            <a:r>
              <a:rPr lang="en-US" sz="2400" dirty="0" err="1">
                <a:solidFill>
                  <a:srgbClr val="000000"/>
                </a:solidFill>
                <a:latin typeface="Perpetua"/>
              </a:rPr>
              <a:t>donde</a:t>
            </a:r>
            <a:r>
              <a:rPr lang="en-US" sz="2400" dirty="0">
                <a:solidFill>
                  <a:srgbClr val="000000"/>
                </a:solidFill>
                <a:latin typeface="Perpetua"/>
              </a:rPr>
              <a:t> se </a:t>
            </a:r>
            <a:r>
              <a:rPr lang="en-US" sz="2400" dirty="0" err="1">
                <a:solidFill>
                  <a:srgbClr val="000000"/>
                </a:solidFill>
                <a:latin typeface="Perpetua"/>
              </a:rPr>
              <a:t>encuentra</a:t>
            </a:r>
            <a:r>
              <a:rPr lang="en-US" sz="2400" dirty="0">
                <a:solidFill>
                  <a:srgbClr val="000000"/>
                </a:solidFill>
                <a:latin typeface="Perpetua"/>
              </a:rPr>
              <a:t> el sector a leer.</a:t>
            </a:r>
            <a:endParaRPr dirty="0"/>
          </a:p>
          <a:p>
            <a:pPr lvl="1">
              <a:lnSpc>
                <a:spcPct val="100000"/>
              </a:lnSpc>
              <a:buSzPct val="25000"/>
              <a:buFont typeface="StarSymbol"/>
              <a:buChar char=""/>
            </a:pPr>
            <a:r>
              <a:rPr lang="en-US" sz="2400" b="1" dirty="0" err="1">
                <a:solidFill>
                  <a:srgbClr val="000000"/>
                </a:solidFill>
                <a:latin typeface="Perpetua"/>
              </a:rPr>
              <a:t>Retraso</a:t>
            </a:r>
            <a:r>
              <a:rPr lang="en-US" sz="2400" b="1" dirty="0">
                <a:solidFill>
                  <a:srgbClr val="000000"/>
                </a:solidFill>
                <a:latin typeface="Perpetua"/>
              </a:rPr>
              <a:t> de </a:t>
            </a:r>
            <a:r>
              <a:rPr lang="en-US" sz="2400" b="1" dirty="0" err="1">
                <a:solidFill>
                  <a:srgbClr val="000000"/>
                </a:solidFill>
                <a:latin typeface="Perpetua"/>
              </a:rPr>
              <a:t>rotación</a:t>
            </a:r>
            <a:r>
              <a:rPr lang="en-US" sz="2400" b="1" dirty="0">
                <a:solidFill>
                  <a:srgbClr val="000000"/>
                </a:solidFill>
                <a:latin typeface="Perpetua"/>
              </a:rPr>
              <a:t>: </a:t>
            </a:r>
            <a:r>
              <a:rPr lang="en-US" sz="2400" dirty="0" err="1">
                <a:solidFill>
                  <a:srgbClr val="000000"/>
                </a:solidFill>
                <a:latin typeface="Perpetua"/>
              </a:rPr>
              <a:t>Tiempo</a:t>
            </a:r>
            <a:r>
              <a:rPr lang="en-US" sz="2400" dirty="0">
                <a:solidFill>
                  <a:srgbClr val="000000"/>
                </a:solidFill>
                <a:latin typeface="Perpetua"/>
              </a:rPr>
              <a:t> </a:t>
            </a:r>
            <a:r>
              <a:rPr lang="en-US" sz="2400" dirty="0" err="1">
                <a:solidFill>
                  <a:srgbClr val="000000"/>
                </a:solidFill>
                <a:latin typeface="Perpetua"/>
              </a:rPr>
              <a:t>que</a:t>
            </a:r>
            <a:r>
              <a:rPr lang="en-US" sz="2400" dirty="0">
                <a:solidFill>
                  <a:srgbClr val="000000"/>
                </a:solidFill>
                <a:latin typeface="Perpetua"/>
              </a:rPr>
              <a:t> </a:t>
            </a:r>
            <a:r>
              <a:rPr lang="en-US" sz="2400" dirty="0" err="1">
                <a:solidFill>
                  <a:srgbClr val="000000"/>
                </a:solidFill>
                <a:latin typeface="Perpetua"/>
              </a:rPr>
              <a:t>tarda</a:t>
            </a:r>
            <a:r>
              <a:rPr lang="en-US" sz="2400" dirty="0">
                <a:solidFill>
                  <a:srgbClr val="000000"/>
                </a:solidFill>
                <a:latin typeface="Perpetua"/>
              </a:rPr>
              <a:t> la </a:t>
            </a:r>
            <a:r>
              <a:rPr lang="en-US" sz="2400" dirty="0" err="1">
                <a:solidFill>
                  <a:srgbClr val="000000"/>
                </a:solidFill>
                <a:latin typeface="Perpetua"/>
              </a:rPr>
              <a:t>cabeza</a:t>
            </a:r>
            <a:r>
              <a:rPr lang="en-US" sz="2400" dirty="0">
                <a:solidFill>
                  <a:srgbClr val="000000"/>
                </a:solidFill>
                <a:latin typeface="Perpetua"/>
              </a:rPr>
              <a:t> de </a:t>
            </a:r>
            <a:r>
              <a:rPr lang="en-US" sz="2400" dirty="0" err="1">
                <a:solidFill>
                  <a:srgbClr val="000000"/>
                </a:solidFill>
                <a:latin typeface="Perpetua"/>
              </a:rPr>
              <a:t>lectura</a:t>
            </a:r>
            <a:r>
              <a:rPr lang="en-US" sz="2400" dirty="0">
                <a:solidFill>
                  <a:srgbClr val="000000"/>
                </a:solidFill>
                <a:latin typeface="Perpetua"/>
              </a:rPr>
              <a:t> en </a:t>
            </a:r>
            <a:r>
              <a:rPr lang="en-US" sz="2400" dirty="0" err="1">
                <a:solidFill>
                  <a:srgbClr val="000000"/>
                </a:solidFill>
                <a:latin typeface="Perpetua"/>
              </a:rPr>
              <a:t>llegar</a:t>
            </a:r>
            <a:r>
              <a:rPr lang="en-US" sz="2400" dirty="0">
                <a:solidFill>
                  <a:srgbClr val="000000"/>
                </a:solidFill>
                <a:latin typeface="Perpetua"/>
              </a:rPr>
              <a:t> (</a:t>
            </a:r>
            <a:r>
              <a:rPr lang="en-US" sz="2400" dirty="0" err="1">
                <a:solidFill>
                  <a:srgbClr val="000000"/>
                </a:solidFill>
                <a:latin typeface="Perpetua"/>
              </a:rPr>
              <a:t>ya</a:t>
            </a:r>
            <a:r>
              <a:rPr lang="en-US" sz="2400" dirty="0">
                <a:solidFill>
                  <a:srgbClr val="000000"/>
                </a:solidFill>
                <a:latin typeface="Perpetua"/>
              </a:rPr>
              <a:t> </a:t>
            </a:r>
            <a:r>
              <a:rPr lang="en-US" sz="2400" dirty="0" err="1">
                <a:solidFill>
                  <a:srgbClr val="000000"/>
                </a:solidFill>
                <a:latin typeface="Perpetua"/>
              </a:rPr>
              <a:t>estando</a:t>
            </a:r>
            <a:r>
              <a:rPr lang="en-US" sz="2400" dirty="0">
                <a:solidFill>
                  <a:srgbClr val="000000"/>
                </a:solidFill>
                <a:latin typeface="Perpetua"/>
              </a:rPr>
              <a:t> en el track </a:t>
            </a:r>
            <a:r>
              <a:rPr lang="en-US" sz="2400" dirty="0" err="1">
                <a:solidFill>
                  <a:srgbClr val="000000"/>
                </a:solidFill>
                <a:latin typeface="Perpetua"/>
              </a:rPr>
              <a:t>adecuado</a:t>
            </a:r>
            <a:r>
              <a:rPr lang="en-US" sz="2400" dirty="0">
                <a:solidFill>
                  <a:srgbClr val="000000"/>
                </a:solidFill>
                <a:latin typeface="Perpetua"/>
              </a:rPr>
              <a:t>) a los bits a leer.</a:t>
            </a:r>
            <a:endParaRPr dirty="0"/>
          </a:p>
          <a:p>
            <a:pPr lvl="1">
              <a:lnSpc>
                <a:spcPct val="100000"/>
              </a:lnSpc>
              <a:buSzPct val="25000"/>
              <a:buFont typeface="StarSymbol"/>
              <a:buChar char=""/>
            </a:pPr>
            <a:r>
              <a:rPr lang="en-US" sz="2400" b="1" dirty="0" err="1">
                <a:solidFill>
                  <a:srgbClr val="000000"/>
                </a:solidFill>
                <a:latin typeface="Perpetua"/>
              </a:rPr>
              <a:t>Tiempo</a:t>
            </a:r>
            <a:r>
              <a:rPr lang="en-US" sz="2400" b="1" dirty="0">
                <a:solidFill>
                  <a:srgbClr val="000000"/>
                </a:solidFill>
                <a:latin typeface="Perpetua"/>
              </a:rPr>
              <a:t> de </a:t>
            </a:r>
            <a:r>
              <a:rPr lang="en-US" sz="2400" b="1" dirty="0" err="1">
                <a:solidFill>
                  <a:srgbClr val="000000"/>
                </a:solidFill>
                <a:latin typeface="Perpetua"/>
              </a:rPr>
              <a:t>transferencia</a:t>
            </a:r>
            <a:r>
              <a:rPr lang="en-US" sz="2400" b="1" dirty="0">
                <a:solidFill>
                  <a:srgbClr val="000000"/>
                </a:solidFill>
                <a:latin typeface="Perpetua"/>
              </a:rPr>
              <a:t>: </a:t>
            </a:r>
            <a:r>
              <a:rPr lang="en-US" sz="2400" dirty="0">
                <a:solidFill>
                  <a:srgbClr val="000000"/>
                </a:solidFill>
                <a:latin typeface="Perpetua"/>
              </a:rPr>
              <a:t> </a:t>
            </a:r>
            <a:r>
              <a:rPr lang="en-US" sz="2400" dirty="0" err="1">
                <a:solidFill>
                  <a:srgbClr val="000000"/>
                </a:solidFill>
                <a:latin typeface="Perpetua"/>
              </a:rPr>
              <a:t>Tiempo</a:t>
            </a:r>
            <a:r>
              <a:rPr lang="en-US" sz="2400" dirty="0">
                <a:solidFill>
                  <a:srgbClr val="000000"/>
                </a:solidFill>
                <a:latin typeface="Perpetua"/>
              </a:rPr>
              <a:t> </a:t>
            </a:r>
            <a:r>
              <a:rPr lang="en-US" sz="2400" dirty="0" err="1">
                <a:solidFill>
                  <a:srgbClr val="000000"/>
                </a:solidFill>
                <a:latin typeface="Perpetua"/>
              </a:rPr>
              <a:t>que</a:t>
            </a:r>
            <a:r>
              <a:rPr lang="en-US" sz="2400" dirty="0">
                <a:solidFill>
                  <a:srgbClr val="000000"/>
                </a:solidFill>
                <a:latin typeface="Perpetua"/>
              </a:rPr>
              <a:t> </a:t>
            </a:r>
            <a:r>
              <a:rPr lang="en-US" sz="2400" dirty="0" err="1">
                <a:solidFill>
                  <a:srgbClr val="000000"/>
                </a:solidFill>
                <a:latin typeface="Perpetua"/>
              </a:rPr>
              <a:t>tarda</a:t>
            </a:r>
            <a:r>
              <a:rPr lang="en-US" sz="2400" dirty="0">
                <a:solidFill>
                  <a:srgbClr val="000000"/>
                </a:solidFill>
                <a:latin typeface="Perpetua"/>
              </a:rPr>
              <a:t> en leer la </a:t>
            </a:r>
            <a:r>
              <a:rPr lang="en-US" sz="2400" dirty="0" err="1">
                <a:solidFill>
                  <a:srgbClr val="000000"/>
                </a:solidFill>
                <a:latin typeface="Perpetua"/>
              </a:rPr>
              <a:t>información</a:t>
            </a:r>
            <a:r>
              <a:rPr lang="en-US" sz="2400" dirty="0">
                <a:solidFill>
                  <a:srgbClr val="000000"/>
                </a:solidFill>
                <a:latin typeface="Perpetua"/>
              </a:rPr>
              <a:t> </a:t>
            </a:r>
            <a:r>
              <a:rPr lang="en-US" sz="2400" dirty="0" err="1">
                <a:solidFill>
                  <a:srgbClr val="000000"/>
                </a:solidFill>
                <a:latin typeface="Perpetua"/>
              </a:rPr>
              <a:t>deseada</a:t>
            </a:r>
            <a:r>
              <a:rPr lang="en-US" sz="2400" dirty="0">
                <a:solidFill>
                  <a:srgbClr val="000000"/>
                </a:solidFill>
                <a:latin typeface="Perpetua"/>
              </a:rPr>
              <a:t>. </a:t>
            </a:r>
            <a:endParaRPr dirty="0"/>
          </a:p>
          <a:p>
            <a:endParaRPr dirty="0"/>
          </a:p>
          <a:p>
            <a:endParaRPr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TRANSFERENCIA DE DATOS AL DISCO</a:t>
            </a:r>
            <a:endParaRPr/>
          </a:p>
        </p:txBody>
      </p:sp>
      <p:sp>
        <p:nvSpPr>
          <p:cNvPr id="361"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Controlador de disco: Se encarga de manejar el disco. Este recibe del Cpu una dirección de un sector a leer. Este traduce dicho dirección en los comandos necesarios para acceder a la info en el disco y se encarga de copiar esta información en memoria.</a:t>
            </a:r>
            <a:endParaRPr/>
          </a:p>
          <a:p>
            <a:pPr>
              <a:lnSpc>
                <a:spcPct val="100000"/>
              </a:lnSpc>
              <a:buSzPct val="25000"/>
              <a:buFont typeface="Wingdings 2" charset="2"/>
              <a:buChar char=""/>
            </a:pPr>
            <a:r>
              <a:rPr lang="en-US" sz="2600">
                <a:solidFill>
                  <a:srgbClr val="000000"/>
                </a:solidFill>
                <a:latin typeface="Perpetua"/>
              </a:rPr>
              <a:t>Utiliza DMA para copiar la información en memoria. </a:t>
            </a:r>
            <a:endParaRPr/>
          </a:p>
          <a:p>
            <a:pPr>
              <a:lnSpc>
                <a:spcPct val="100000"/>
              </a:lnSpc>
              <a:buSzPct val="25000"/>
              <a:buFont typeface="Wingdings 2" charset="2"/>
              <a:buChar char=""/>
            </a:pPr>
            <a:r>
              <a:rPr lang="en-US" sz="2600">
                <a:solidFill>
                  <a:srgbClr val="000000"/>
                </a:solidFill>
                <a:latin typeface="Perpetua"/>
              </a:rPr>
              <a:t>Utiliza una interrupción para informarle al cpu que ha terminado la transacción.   </a:t>
            </a:r>
            <a:endParaRPr/>
          </a:p>
          <a:p>
            <a:pPr>
              <a:lnSpc>
                <a:spcPct val="100000"/>
              </a:lnSpc>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Otros tipos de discos</a:t>
            </a:r>
            <a:endParaRPr/>
          </a:p>
        </p:txBody>
      </p:sp>
      <p:sp>
        <p:nvSpPr>
          <p:cNvPr id="363"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SSD (Solid State Drive): Como su nombre lo indica este está construido por dispositivos de estado sólido, memorias flash. Tiene la ventaja de que los tiempos acceso son mucho mas rápidos.</a:t>
            </a:r>
            <a:endParaRPr/>
          </a:p>
          <a:p>
            <a:pPr>
              <a:lnSpc>
                <a:spcPct val="100000"/>
              </a:lnSpc>
              <a:buSzPct val="25000"/>
              <a:buFont typeface="Wingdings 2" charset="2"/>
              <a:buChar char=""/>
            </a:pPr>
            <a:r>
              <a:rPr lang="en-US" sz="2600">
                <a:solidFill>
                  <a:srgbClr val="000000"/>
                </a:solidFill>
                <a:latin typeface="Perpetua"/>
              </a:rPr>
              <a:t>Sus limitantes son: precio, además de una vida útil limitada debido a que al utilizar memorias flash para su construcción, este tiene una cantidad limitada de escrituras que soporta (100,000)</a:t>
            </a:r>
            <a:endParaRPr/>
          </a:p>
          <a:p>
            <a:pPr>
              <a:lnSpc>
                <a:spcPct val="100000"/>
              </a:lnSpc>
              <a:buSzPct val="25000"/>
              <a:buFont typeface="Wingdings 2" charset="2"/>
              <a:buChar char=""/>
            </a:pPr>
            <a:r>
              <a:rPr lang="en-US" sz="2600">
                <a:solidFill>
                  <a:srgbClr val="000000"/>
                </a:solidFill>
                <a:latin typeface="Perpetua"/>
              </a:rPr>
              <a:t>El controlador del disco se encarga de tratar de alargar la vida útil del disco escribiendo de manera uniforme en todo el disco.</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SSD</a:t>
            </a:r>
            <a:endParaRPr/>
          </a:p>
        </p:txBody>
      </p:sp>
      <p:pic>
        <p:nvPicPr>
          <p:cNvPr id="365" name="Picture 2"/>
          <p:cNvPicPr/>
          <p:nvPr/>
        </p:nvPicPr>
        <p:blipFill>
          <a:blip r:embed="rId2" cstate="print"/>
          <a:stretch>
            <a:fillRect/>
          </a:stretch>
        </p:blipFill>
        <p:spPr>
          <a:xfrm>
            <a:off x="914400" y="1809000"/>
            <a:ext cx="7772040" cy="384912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Localidad</a:t>
            </a:r>
            <a:endParaRPr/>
          </a:p>
        </p:txBody>
      </p:sp>
      <p:sp>
        <p:nvSpPr>
          <p:cNvPr id="367"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000">
                <a:solidFill>
                  <a:srgbClr val="000000"/>
                </a:solidFill>
                <a:latin typeface="Perpetua"/>
              </a:rPr>
              <a:t>Consiste en que la información a accederse se encuentre cerca de información recientemente referenciada, información que podría ser propia o de otro programa.</a:t>
            </a:r>
            <a:endParaRPr/>
          </a:p>
          <a:p>
            <a:pPr>
              <a:lnSpc>
                <a:spcPct val="100000"/>
              </a:lnSpc>
              <a:buSzPct val="25000"/>
              <a:buFont typeface="Wingdings 2" charset="2"/>
              <a:buChar char=""/>
            </a:pPr>
            <a:r>
              <a:rPr lang="en-US" sz="2000">
                <a:solidFill>
                  <a:srgbClr val="000000"/>
                </a:solidFill>
                <a:latin typeface="Perpetua"/>
              </a:rPr>
              <a:t>Tipos:</a:t>
            </a:r>
            <a:endParaRPr/>
          </a:p>
          <a:p>
            <a:pPr lvl="1">
              <a:lnSpc>
                <a:spcPct val="100000"/>
              </a:lnSpc>
              <a:buSzPct val="25000"/>
              <a:buFont typeface="StarSymbol"/>
              <a:buChar char=""/>
            </a:pPr>
            <a:r>
              <a:rPr lang="en-US" sz="2000">
                <a:solidFill>
                  <a:srgbClr val="000000"/>
                </a:solidFill>
                <a:latin typeface="Perpetua"/>
              </a:rPr>
              <a:t>Temporal: una área de memoria que ha sido referenciada tiene mucha posibilidad de ser referenciada de nuevo. </a:t>
            </a:r>
            <a:endParaRPr/>
          </a:p>
          <a:p>
            <a:pPr lvl="1">
              <a:lnSpc>
                <a:spcPct val="100000"/>
              </a:lnSpc>
              <a:buSzPct val="25000"/>
              <a:buFont typeface="StarSymbol"/>
              <a:buChar char=""/>
            </a:pPr>
            <a:r>
              <a:rPr lang="en-US" sz="2000">
                <a:solidFill>
                  <a:srgbClr val="000000"/>
                </a:solidFill>
                <a:latin typeface="Perpetua"/>
              </a:rPr>
              <a:t>Espacial: Si una área de memoria  ha sido referenciada, es muy posible que  áreas cercanas a esta sean referenciadas en el futuro.</a:t>
            </a:r>
            <a:endParaRPr/>
          </a:p>
          <a:p>
            <a:pPr lvl="1">
              <a:lnSpc>
                <a:spcPct val="100000"/>
              </a:lnSpc>
              <a:buSzPct val="25000"/>
              <a:buFont typeface="StarSymbol"/>
              <a:buChar char=""/>
            </a:pPr>
            <a:r>
              <a:rPr lang="en-US" sz="2000">
                <a:solidFill>
                  <a:srgbClr val="000000"/>
                </a:solidFill>
                <a:latin typeface="Perpetua"/>
              </a:rPr>
              <a:t>La localidad es importante, porque permite utilizar caches para mejorar el rendimiento </a:t>
            </a:r>
            <a:r>
              <a:rPr lang="en-US" sz="2400">
                <a:solidFill>
                  <a:srgbClr val="000000"/>
                </a:solidFill>
                <a:latin typeface="Perpetua"/>
              </a:rPr>
              <a:t>del sistema completo.</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Localidad</a:t>
            </a:r>
            <a:endParaRPr/>
          </a:p>
        </p:txBody>
      </p:sp>
      <p:sp>
        <p:nvSpPr>
          <p:cNvPr id="369"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Programas que accesan repetidamente las mismas variables tienen una buena localidad temporal.</a:t>
            </a:r>
            <a:endParaRPr/>
          </a:p>
          <a:p>
            <a:pPr>
              <a:lnSpc>
                <a:spcPct val="100000"/>
              </a:lnSpc>
              <a:buSzPct val="25000"/>
              <a:buFont typeface="Wingdings 2" charset="2"/>
              <a:buChar char=""/>
            </a:pPr>
            <a:r>
              <a:rPr lang="en-US" sz="2600">
                <a:solidFill>
                  <a:srgbClr val="000000"/>
                </a:solidFill>
                <a:latin typeface="Perpetua"/>
              </a:rPr>
              <a:t>Programas que acceden a variables que se encuentran cercas unas de otras (secuencialmente) presentan una buena localidad espacial.</a:t>
            </a:r>
            <a:endParaRPr/>
          </a:p>
          <a:p>
            <a:pPr>
              <a:lnSpc>
                <a:spcPct val="100000"/>
              </a:lnSpc>
              <a:buSzPct val="25000"/>
              <a:buFont typeface="Wingdings 2" charset="2"/>
              <a:buChar char=""/>
            </a:pPr>
            <a:r>
              <a:rPr lang="en-US" sz="2600">
                <a:solidFill>
                  <a:srgbClr val="000000"/>
                </a:solidFill>
                <a:latin typeface="Perpetua"/>
              </a:rPr>
              <a:t>Los Loops por lo general tienen una buena localidad espacial y temporal.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Jerarquía de memoria.</a:t>
            </a:r>
            <a:endParaRPr/>
          </a:p>
        </p:txBody>
      </p:sp>
      <p:sp>
        <p:nvSpPr>
          <p:cNvPr id="371"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Se basa en que diferentes tecnologías de memoria se complementan entre sí. Donde las tecnologías de memoria mas rápida son mas caras de producir y por lo tanto proporcionan espacios de almacenamiento menores. En cambio las tecnologías mas lentas son mas baratas de producir y proporcionan espacios de almacenamiento mayores.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152400"/>
            <a:ext cx="8229600" cy="1143000"/>
          </a:xfrm>
        </p:spPr>
        <p:txBody>
          <a:bodyPr>
            <a:normAutofit/>
          </a:bodyPr>
          <a:lstStyle/>
          <a:p>
            <a:br>
              <a:rPr lang="es-ES" dirty="0"/>
            </a:br>
            <a:r>
              <a:rPr lang="es-DO" dirty="0"/>
              <a:t>Perspectiva Histórica </a:t>
            </a:r>
            <a:br>
              <a:rPr lang="es-DO" dirty="0"/>
            </a:br>
            <a:r>
              <a:rPr lang="es-DO" b="1" dirty="0"/>
              <a:t>1822: </a:t>
            </a:r>
            <a:r>
              <a:rPr lang="es-ES" b="1" dirty="0"/>
              <a:t>Máquina diferencial</a:t>
            </a:r>
            <a:br>
              <a:rPr lang="es-ES" dirty="0"/>
            </a:br>
            <a:endParaRPr lang="es-DO"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6" y="4648200"/>
            <a:ext cx="74390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4294967295"/>
          </p:nvPr>
        </p:nvSpPr>
        <p:spPr>
          <a:xfrm>
            <a:off x="457200" y="1219200"/>
            <a:ext cx="5410200" cy="3733800"/>
          </a:xfrm>
          <a:prstGeom prst="rect">
            <a:avLst/>
          </a:prstGeom>
        </p:spPr>
        <p:txBody>
          <a:bodyPr>
            <a:normAutofit/>
          </a:bodyPr>
          <a:lstStyle/>
          <a:p>
            <a:r>
              <a:rPr lang="es-DO" sz="2800" dirty="0"/>
              <a:t>Maquina diferencial de Babbage.</a:t>
            </a:r>
          </a:p>
          <a:p>
            <a:pPr lvl="1"/>
            <a:r>
              <a:rPr lang="es-DO" sz="2400" dirty="0"/>
              <a:t>Considerada la primera máquina computacional.</a:t>
            </a:r>
          </a:p>
          <a:p>
            <a:pPr lvl="1"/>
            <a:r>
              <a:rPr lang="es-DO" sz="2400" dirty="0"/>
              <a:t>25,000 partes mecánicas</a:t>
            </a:r>
          </a:p>
          <a:p>
            <a:pPr lvl="1"/>
            <a:r>
              <a:rPr lang="es-DO" sz="2400" dirty="0"/>
              <a:t>Basada en el sistema decimal.</a:t>
            </a:r>
          </a:p>
          <a:p>
            <a:pPr lvl="1"/>
            <a:r>
              <a:rPr lang="es-DO" sz="2400" dirty="0"/>
              <a:t>Suma, resta, multiplicación, división, raíz cuadrada, Log y</a:t>
            </a:r>
          </a:p>
          <a:p>
            <a:pPr lvl="1"/>
            <a:r>
              <a:rPr lang="es-DO" sz="2400" dirty="0"/>
              <a:t> </a:t>
            </a:r>
            <a:r>
              <a:rPr lang="es-DO" sz="2400" dirty="0" err="1"/>
              <a:t>Exp</a:t>
            </a:r>
            <a:r>
              <a:rPr lang="es-DO" sz="2400" dirty="0"/>
              <a:t> a 31 dígitos. </a:t>
            </a:r>
          </a:p>
        </p:txBody>
      </p:sp>
      <p:graphicFrame>
        <p:nvGraphicFramePr>
          <p:cNvPr id="4" name="Diagrama 3"/>
          <p:cNvGraphicFramePr/>
          <p:nvPr>
            <p:extLst>
              <p:ext uri="{D42A27DB-BD31-4B8C-83A1-F6EECF244321}">
                <p14:modId xmlns:p14="http://schemas.microsoft.com/office/powerpoint/2010/main" val="3741161694"/>
              </p:ext>
            </p:extLst>
          </p:nvPr>
        </p:nvGraphicFramePr>
        <p:xfrm>
          <a:off x="6553200" y="5166"/>
          <a:ext cx="2495550" cy="2695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16160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Jerarquía de memoria.</a:t>
            </a:r>
            <a:endParaRPr/>
          </a:p>
        </p:txBody>
      </p:sp>
      <p:pic>
        <p:nvPicPr>
          <p:cNvPr id="373" name="Picture 2"/>
          <p:cNvPicPr/>
          <p:nvPr/>
        </p:nvPicPr>
        <p:blipFill>
          <a:blip r:embed="rId2" cstate="print"/>
          <a:stretch>
            <a:fillRect/>
          </a:stretch>
        </p:blipFill>
        <p:spPr>
          <a:xfrm>
            <a:off x="1652040" y="1447920"/>
            <a:ext cx="6296760" cy="457164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Jerarquía de memoria. Cache</a:t>
            </a:r>
            <a:endParaRPr/>
          </a:p>
        </p:txBody>
      </p:sp>
      <p:sp>
        <p:nvSpPr>
          <p:cNvPr id="375" name="TextShape 2"/>
          <p:cNvSpPr txBox="1"/>
          <p:nvPr/>
        </p:nvSpPr>
        <p:spPr>
          <a:xfrm>
            <a:off x="914400" y="1447920"/>
            <a:ext cx="7772040" cy="1294920"/>
          </a:xfrm>
          <a:prstGeom prst="rect">
            <a:avLst/>
          </a:prstGeom>
        </p:spPr>
        <p:txBody>
          <a:bodyPr lIns="90000" tIns="45000" rIns="90000" bIns="45000"/>
          <a:lstStyle/>
          <a:p>
            <a:pPr>
              <a:lnSpc>
                <a:spcPct val="100000"/>
              </a:lnSpc>
              <a:buSzPct val="25000"/>
              <a:buFont typeface="Wingdings 2" charset="2"/>
              <a:buChar char=""/>
            </a:pPr>
            <a:r>
              <a:rPr lang="en-US" sz="2600" dirty="0" err="1">
                <a:solidFill>
                  <a:srgbClr val="000000"/>
                </a:solidFill>
                <a:latin typeface="Perpetua"/>
              </a:rPr>
              <a:t>Esto</a:t>
            </a:r>
            <a:r>
              <a:rPr lang="en-US" sz="2600" dirty="0">
                <a:solidFill>
                  <a:srgbClr val="000000"/>
                </a:solidFill>
                <a:latin typeface="Perpetua"/>
              </a:rPr>
              <a:t> </a:t>
            </a:r>
            <a:r>
              <a:rPr lang="en-US" sz="2600" dirty="0" err="1">
                <a:solidFill>
                  <a:srgbClr val="000000"/>
                </a:solidFill>
                <a:latin typeface="Perpetua"/>
              </a:rPr>
              <a:t>consiste</a:t>
            </a:r>
            <a:r>
              <a:rPr lang="en-US" sz="2600" dirty="0">
                <a:solidFill>
                  <a:srgbClr val="000000"/>
                </a:solidFill>
                <a:latin typeface="Perpetua"/>
              </a:rPr>
              <a:t> en </a:t>
            </a:r>
            <a:r>
              <a:rPr lang="en-US" sz="2600" dirty="0" err="1">
                <a:solidFill>
                  <a:srgbClr val="000000"/>
                </a:solidFill>
                <a:latin typeface="Perpetua"/>
              </a:rPr>
              <a:t>que</a:t>
            </a:r>
            <a:r>
              <a:rPr lang="en-US" sz="2600" dirty="0">
                <a:solidFill>
                  <a:srgbClr val="000000"/>
                </a:solidFill>
                <a:latin typeface="Perpetua"/>
              </a:rPr>
              <a:t> </a:t>
            </a:r>
            <a:r>
              <a:rPr lang="en-US" sz="2600" dirty="0" err="1">
                <a:solidFill>
                  <a:srgbClr val="000000"/>
                </a:solidFill>
                <a:latin typeface="Perpetua"/>
              </a:rPr>
              <a:t>memoria</a:t>
            </a:r>
            <a:r>
              <a:rPr lang="en-US" sz="2600" dirty="0">
                <a:solidFill>
                  <a:srgbClr val="000000"/>
                </a:solidFill>
                <a:latin typeface="Perpetua"/>
              </a:rPr>
              <a:t> de mayor </a:t>
            </a:r>
            <a:r>
              <a:rPr lang="en-US" sz="2600" dirty="0" err="1">
                <a:solidFill>
                  <a:srgbClr val="000000"/>
                </a:solidFill>
                <a:latin typeface="Perpetua"/>
              </a:rPr>
              <a:t>velocidad</a:t>
            </a:r>
            <a:r>
              <a:rPr lang="en-US" sz="2600" dirty="0">
                <a:solidFill>
                  <a:srgbClr val="000000"/>
                </a:solidFill>
                <a:latin typeface="Perpetua"/>
              </a:rPr>
              <a:t> </a:t>
            </a:r>
            <a:r>
              <a:rPr lang="en-US" sz="2600" dirty="0" err="1">
                <a:solidFill>
                  <a:srgbClr val="000000"/>
                </a:solidFill>
                <a:latin typeface="Perpetua"/>
              </a:rPr>
              <a:t>sirve</a:t>
            </a:r>
            <a:r>
              <a:rPr lang="en-US" sz="2600" dirty="0">
                <a:solidFill>
                  <a:srgbClr val="000000"/>
                </a:solidFill>
                <a:latin typeface="Perpetua"/>
              </a:rPr>
              <a:t> de buffer o </a:t>
            </a:r>
            <a:r>
              <a:rPr lang="en-US" sz="2600" dirty="0" err="1">
                <a:solidFill>
                  <a:srgbClr val="000000"/>
                </a:solidFill>
                <a:latin typeface="Perpetua"/>
              </a:rPr>
              <a:t>zona</a:t>
            </a:r>
            <a:r>
              <a:rPr lang="en-US" sz="2600" dirty="0">
                <a:solidFill>
                  <a:srgbClr val="000000"/>
                </a:solidFill>
                <a:latin typeface="Perpetua"/>
              </a:rPr>
              <a:t> </a:t>
            </a:r>
            <a:r>
              <a:rPr lang="en-US" sz="2600" dirty="0" err="1">
                <a:solidFill>
                  <a:srgbClr val="000000"/>
                </a:solidFill>
                <a:latin typeface="Perpetua"/>
              </a:rPr>
              <a:t>almacenamiento</a:t>
            </a:r>
            <a:r>
              <a:rPr lang="en-US" sz="2600" dirty="0">
                <a:solidFill>
                  <a:srgbClr val="000000"/>
                </a:solidFill>
                <a:latin typeface="Perpetua"/>
              </a:rPr>
              <a:t>/</a:t>
            </a:r>
            <a:r>
              <a:rPr lang="en-US" sz="2600" dirty="0" err="1">
                <a:solidFill>
                  <a:srgbClr val="000000"/>
                </a:solidFill>
                <a:latin typeface="Perpetua"/>
              </a:rPr>
              <a:t>respaldo</a:t>
            </a:r>
            <a:r>
              <a:rPr lang="en-US" sz="2600" dirty="0">
                <a:solidFill>
                  <a:srgbClr val="000000"/>
                </a:solidFill>
                <a:latin typeface="Perpetua"/>
              </a:rPr>
              <a:t> de </a:t>
            </a:r>
            <a:r>
              <a:rPr lang="en-US" sz="2600" dirty="0" err="1">
                <a:solidFill>
                  <a:srgbClr val="000000"/>
                </a:solidFill>
                <a:latin typeface="Perpetua"/>
              </a:rPr>
              <a:t>una</a:t>
            </a:r>
            <a:r>
              <a:rPr lang="en-US" sz="2600" dirty="0">
                <a:solidFill>
                  <a:srgbClr val="000000"/>
                </a:solidFill>
                <a:latin typeface="Perpetua"/>
              </a:rPr>
              <a:t> </a:t>
            </a:r>
            <a:r>
              <a:rPr lang="en-US" sz="2600" dirty="0" err="1">
                <a:solidFill>
                  <a:srgbClr val="000000"/>
                </a:solidFill>
                <a:latin typeface="Perpetua"/>
              </a:rPr>
              <a:t>memoria</a:t>
            </a:r>
            <a:r>
              <a:rPr lang="en-US" sz="2600" dirty="0">
                <a:solidFill>
                  <a:srgbClr val="000000"/>
                </a:solidFill>
                <a:latin typeface="Perpetua"/>
              </a:rPr>
              <a:t> de </a:t>
            </a:r>
            <a:r>
              <a:rPr lang="en-US" sz="2600" dirty="0" err="1">
                <a:solidFill>
                  <a:srgbClr val="000000"/>
                </a:solidFill>
                <a:latin typeface="Perpetua"/>
              </a:rPr>
              <a:t>menor</a:t>
            </a:r>
            <a:r>
              <a:rPr lang="en-US" sz="2600" dirty="0">
                <a:solidFill>
                  <a:srgbClr val="000000"/>
                </a:solidFill>
                <a:latin typeface="Perpetua"/>
              </a:rPr>
              <a:t> </a:t>
            </a:r>
            <a:r>
              <a:rPr lang="en-US" sz="2600" dirty="0" err="1">
                <a:solidFill>
                  <a:srgbClr val="000000"/>
                </a:solidFill>
                <a:latin typeface="Perpetua"/>
              </a:rPr>
              <a:t>velocidad</a:t>
            </a:r>
            <a:r>
              <a:rPr lang="en-US" sz="2600" dirty="0">
                <a:solidFill>
                  <a:srgbClr val="000000"/>
                </a:solidFill>
                <a:latin typeface="Perpetua"/>
              </a:rPr>
              <a:t>.</a:t>
            </a:r>
            <a:endParaRPr dirty="0"/>
          </a:p>
        </p:txBody>
      </p:sp>
      <p:pic>
        <p:nvPicPr>
          <p:cNvPr id="376" name="Picture 2"/>
          <p:cNvPicPr/>
          <p:nvPr/>
        </p:nvPicPr>
        <p:blipFill>
          <a:blip r:embed="rId2" cstate="print"/>
          <a:stretch>
            <a:fillRect/>
          </a:stretch>
        </p:blipFill>
        <p:spPr>
          <a:xfrm>
            <a:off x="1905120" y="3111480"/>
            <a:ext cx="5733720" cy="319752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dirty="0" err="1">
                <a:solidFill>
                  <a:srgbClr val="696464"/>
                </a:solidFill>
                <a:latin typeface="Franklin Gothic Book"/>
              </a:rPr>
              <a:t>Jerarquía</a:t>
            </a:r>
            <a:r>
              <a:rPr lang="en-US" sz="4000" dirty="0">
                <a:solidFill>
                  <a:srgbClr val="696464"/>
                </a:solidFill>
                <a:latin typeface="Franklin Gothic Book"/>
              </a:rPr>
              <a:t> de </a:t>
            </a:r>
            <a:r>
              <a:rPr lang="en-US" sz="4000" dirty="0" err="1">
                <a:solidFill>
                  <a:srgbClr val="696464"/>
                </a:solidFill>
                <a:latin typeface="Franklin Gothic Book"/>
              </a:rPr>
              <a:t>memoria</a:t>
            </a:r>
            <a:r>
              <a:rPr lang="en-US" sz="4000" dirty="0">
                <a:solidFill>
                  <a:srgbClr val="696464"/>
                </a:solidFill>
                <a:latin typeface="Franklin Gothic Book"/>
              </a:rPr>
              <a:t>. Cache</a:t>
            </a:r>
            <a:endParaRPr dirty="0"/>
          </a:p>
        </p:txBody>
      </p:sp>
      <p:sp>
        <p:nvSpPr>
          <p:cNvPr id="375" name="TextShape 2"/>
          <p:cNvSpPr txBox="1"/>
          <p:nvPr/>
        </p:nvSpPr>
        <p:spPr>
          <a:xfrm>
            <a:off x="914400" y="1447920"/>
            <a:ext cx="7772040" cy="609480"/>
          </a:xfrm>
          <a:prstGeom prst="rect">
            <a:avLst/>
          </a:prstGeom>
        </p:spPr>
        <p:txBody>
          <a:bodyPr lIns="90000" tIns="45000" rIns="90000" bIns="45000"/>
          <a:lstStyle/>
          <a:p>
            <a:pPr>
              <a:lnSpc>
                <a:spcPct val="100000"/>
              </a:lnSpc>
              <a:buSzPct val="25000"/>
              <a:buFont typeface="Wingdings 2" charset="2"/>
              <a:buChar char=""/>
            </a:pPr>
            <a:r>
              <a:rPr lang="en-US" sz="2600" dirty="0" err="1">
                <a:solidFill>
                  <a:srgbClr val="000000"/>
                </a:solidFill>
                <a:latin typeface="Perpetua"/>
              </a:rPr>
              <a:t>Funciona</a:t>
            </a:r>
            <a:r>
              <a:rPr lang="en-US" sz="2600" dirty="0">
                <a:solidFill>
                  <a:srgbClr val="000000"/>
                </a:solidFill>
                <a:latin typeface="Perpetua"/>
              </a:rPr>
              <a:t> </a:t>
            </a:r>
            <a:r>
              <a:rPr lang="en-US" sz="2600" dirty="0" err="1">
                <a:solidFill>
                  <a:srgbClr val="000000"/>
                </a:solidFill>
                <a:latin typeface="Perpetua"/>
              </a:rPr>
              <a:t>debido</a:t>
            </a:r>
            <a:r>
              <a:rPr lang="en-US" sz="2600" dirty="0">
                <a:solidFill>
                  <a:srgbClr val="000000"/>
                </a:solidFill>
                <a:latin typeface="Perpetua"/>
              </a:rPr>
              <a:t> a la </a:t>
            </a:r>
            <a:r>
              <a:rPr lang="en-US" sz="2600" dirty="0" err="1">
                <a:solidFill>
                  <a:srgbClr val="000000"/>
                </a:solidFill>
                <a:latin typeface="Perpetua"/>
              </a:rPr>
              <a:t>localidad</a:t>
            </a:r>
            <a:r>
              <a:rPr lang="en-US" sz="2600" dirty="0">
                <a:solidFill>
                  <a:srgbClr val="000000"/>
                </a:solidFill>
                <a:latin typeface="Perpetua"/>
              </a:rPr>
              <a:t>.</a:t>
            </a:r>
            <a:endParaRPr dirty="0"/>
          </a:p>
        </p:txBody>
      </p:sp>
      <p:pic>
        <p:nvPicPr>
          <p:cNvPr id="376" name="Picture 2"/>
          <p:cNvPicPr/>
          <p:nvPr/>
        </p:nvPicPr>
        <p:blipFill>
          <a:blip r:embed="rId2" cstate="print"/>
          <a:stretch>
            <a:fillRect/>
          </a:stretch>
        </p:blipFill>
        <p:spPr>
          <a:xfrm>
            <a:off x="4038600" y="4191000"/>
            <a:ext cx="4800600" cy="2438400"/>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533400" y="2667000"/>
            <a:ext cx="2466975" cy="1247775"/>
          </a:xfrm>
          <a:prstGeom prst="rect">
            <a:avLst/>
          </a:prstGeom>
          <a:noFill/>
          <a:ln w="9525">
            <a:noFill/>
            <a:miter lim="800000"/>
            <a:headEnd/>
            <a:tailEnd/>
          </a:ln>
        </p:spPr>
      </p:pic>
      <p:sp>
        <p:nvSpPr>
          <p:cNvPr id="6" name="TextBox 5"/>
          <p:cNvSpPr txBox="1"/>
          <p:nvPr/>
        </p:nvSpPr>
        <p:spPr>
          <a:xfrm>
            <a:off x="838200" y="2209800"/>
            <a:ext cx="1752600" cy="646331"/>
          </a:xfrm>
          <a:prstGeom prst="rect">
            <a:avLst/>
          </a:prstGeom>
          <a:noFill/>
        </p:spPr>
        <p:txBody>
          <a:bodyPr wrap="square" rtlCol="0">
            <a:spAutoFit/>
          </a:bodyPr>
          <a:lstStyle/>
          <a:p>
            <a:pPr algn="ctr"/>
            <a:r>
              <a:rPr lang="es-DO" dirty="0"/>
              <a:t>Localidad Temporal</a:t>
            </a:r>
          </a:p>
        </p:txBody>
      </p:sp>
      <p:sp>
        <p:nvSpPr>
          <p:cNvPr id="7" name="TextBox 6"/>
          <p:cNvSpPr txBox="1"/>
          <p:nvPr/>
        </p:nvSpPr>
        <p:spPr>
          <a:xfrm>
            <a:off x="3048000" y="2209800"/>
            <a:ext cx="1752600" cy="646331"/>
          </a:xfrm>
          <a:prstGeom prst="rect">
            <a:avLst/>
          </a:prstGeom>
          <a:noFill/>
        </p:spPr>
        <p:txBody>
          <a:bodyPr wrap="square" rtlCol="0">
            <a:spAutoFit/>
          </a:bodyPr>
          <a:lstStyle/>
          <a:p>
            <a:pPr algn="ctr"/>
            <a:r>
              <a:rPr lang="es-DO" dirty="0"/>
              <a:t>Localidad Espacial</a:t>
            </a:r>
          </a:p>
        </p:txBody>
      </p:sp>
      <p:pic>
        <p:nvPicPr>
          <p:cNvPr id="1027" name="Picture 3"/>
          <p:cNvPicPr>
            <a:picLocks noChangeAspect="1" noChangeArrowheads="1"/>
          </p:cNvPicPr>
          <p:nvPr/>
        </p:nvPicPr>
        <p:blipFill>
          <a:blip r:embed="rId4" cstate="print"/>
          <a:srcRect/>
          <a:stretch>
            <a:fillRect/>
          </a:stretch>
        </p:blipFill>
        <p:spPr bwMode="auto">
          <a:xfrm>
            <a:off x="2819400" y="2819400"/>
            <a:ext cx="2133600" cy="1028700"/>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Cache</a:t>
            </a:r>
            <a:endParaRPr/>
          </a:p>
        </p:txBody>
      </p:sp>
      <p:sp>
        <p:nvSpPr>
          <p:cNvPr id="378" name="TextShape 2"/>
          <p:cNvSpPr txBox="1"/>
          <p:nvPr/>
        </p:nvSpPr>
        <p:spPr>
          <a:xfrm>
            <a:off x="731520" y="1371600"/>
            <a:ext cx="7772040" cy="182880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Cache Hit: Sucede cuando se desea buscar información en un dispositivo y la información se encuentra en la memoria cache de este, de modo que el dato se obtiene de una memoria de mayor velocidad.(dato 04 y </a:t>
            </a:r>
            <a:r>
              <a:rPr lang="en-US" sz="3200">
                <a:solidFill>
                  <a:srgbClr val="000000"/>
                </a:solidFill>
                <a:latin typeface="Perpetua"/>
              </a:rPr>
              <a:t>08)</a:t>
            </a:r>
            <a:endParaRPr/>
          </a:p>
        </p:txBody>
      </p:sp>
      <p:pic>
        <p:nvPicPr>
          <p:cNvPr id="379" name="Picture 2"/>
          <p:cNvPicPr/>
          <p:nvPr/>
        </p:nvPicPr>
        <p:blipFill>
          <a:blip r:embed="rId2" cstate="print"/>
          <a:stretch>
            <a:fillRect/>
          </a:stretch>
        </p:blipFill>
        <p:spPr>
          <a:xfrm>
            <a:off x="1843560" y="3200400"/>
            <a:ext cx="5471640" cy="335016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dirty="0">
                <a:solidFill>
                  <a:srgbClr val="696464"/>
                </a:solidFill>
                <a:latin typeface="Franklin Gothic Book"/>
              </a:rPr>
              <a:t>Cache</a:t>
            </a:r>
            <a:endParaRPr dirty="0"/>
          </a:p>
        </p:txBody>
      </p:sp>
      <p:sp>
        <p:nvSpPr>
          <p:cNvPr id="381"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dirty="0">
                <a:solidFill>
                  <a:srgbClr val="000000"/>
                </a:solidFill>
                <a:latin typeface="Perpetua"/>
              </a:rPr>
              <a:t>Cache miss: </a:t>
            </a:r>
            <a:r>
              <a:rPr lang="en-US" sz="2600" dirty="0" err="1">
                <a:solidFill>
                  <a:srgbClr val="000000"/>
                </a:solidFill>
                <a:latin typeface="Perpetua"/>
              </a:rPr>
              <a:t>Ocurre</a:t>
            </a:r>
            <a:r>
              <a:rPr lang="en-US" sz="2600" dirty="0">
                <a:solidFill>
                  <a:srgbClr val="000000"/>
                </a:solidFill>
                <a:latin typeface="Perpetua"/>
              </a:rPr>
              <a:t> </a:t>
            </a:r>
            <a:r>
              <a:rPr lang="en-US" sz="2600" dirty="0" err="1">
                <a:solidFill>
                  <a:srgbClr val="000000"/>
                </a:solidFill>
                <a:latin typeface="Perpetua"/>
              </a:rPr>
              <a:t>cuando</a:t>
            </a:r>
            <a:r>
              <a:rPr lang="en-US" sz="2600" dirty="0">
                <a:solidFill>
                  <a:srgbClr val="000000"/>
                </a:solidFill>
                <a:latin typeface="Perpetua"/>
              </a:rPr>
              <a:t> la </a:t>
            </a:r>
            <a:r>
              <a:rPr lang="en-US" sz="2600" dirty="0" err="1">
                <a:solidFill>
                  <a:srgbClr val="000000"/>
                </a:solidFill>
                <a:latin typeface="Perpetua"/>
              </a:rPr>
              <a:t>información</a:t>
            </a:r>
            <a:r>
              <a:rPr lang="en-US" sz="2600" dirty="0">
                <a:solidFill>
                  <a:srgbClr val="000000"/>
                </a:solidFill>
                <a:latin typeface="Perpetua"/>
              </a:rPr>
              <a:t> no se </a:t>
            </a:r>
            <a:r>
              <a:rPr lang="en-US" sz="2600" dirty="0" err="1">
                <a:solidFill>
                  <a:srgbClr val="000000"/>
                </a:solidFill>
                <a:latin typeface="Perpetua"/>
              </a:rPr>
              <a:t>encuentra</a:t>
            </a:r>
            <a:r>
              <a:rPr lang="en-US" sz="2600" dirty="0">
                <a:solidFill>
                  <a:srgbClr val="000000"/>
                </a:solidFill>
                <a:latin typeface="Perpetua"/>
              </a:rPr>
              <a:t> en el cache de la </a:t>
            </a:r>
            <a:r>
              <a:rPr lang="en-US" sz="2600" dirty="0" err="1">
                <a:solidFill>
                  <a:srgbClr val="000000"/>
                </a:solidFill>
                <a:latin typeface="Perpetua"/>
              </a:rPr>
              <a:t>memoria</a:t>
            </a:r>
            <a:r>
              <a:rPr lang="en-US" sz="2600" dirty="0">
                <a:solidFill>
                  <a:srgbClr val="000000"/>
                </a:solidFill>
                <a:latin typeface="Perpetua"/>
              </a:rPr>
              <a:t> </a:t>
            </a:r>
            <a:r>
              <a:rPr lang="en-US" sz="2600" dirty="0" err="1">
                <a:solidFill>
                  <a:srgbClr val="000000"/>
                </a:solidFill>
                <a:latin typeface="Perpetua"/>
              </a:rPr>
              <a:t>por</a:t>
            </a:r>
            <a:r>
              <a:rPr lang="en-US" sz="2600" dirty="0">
                <a:solidFill>
                  <a:srgbClr val="000000"/>
                </a:solidFill>
                <a:latin typeface="Perpetua"/>
              </a:rPr>
              <a:t> lo </a:t>
            </a:r>
            <a:r>
              <a:rPr lang="en-US" sz="2600" dirty="0" err="1">
                <a:solidFill>
                  <a:srgbClr val="000000"/>
                </a:solidFill>
                <a:latin typeface="Perpetua"/>
              </a:rPr>
              <a:t>que</a:t>
            </a:r>
            <a:r>
              <a:rPr lang="en-US" sz="2600" dirty="0">
                <a:solidFill>
                  <a:srgbClr val="000000"/>
                </a:solidFill>
                <a:latin typeface="Perpetua"/>
              </a:rPr>
              <a:t> el </a:t>
            </a:r>
            <a:r>
              <a:rPr lang="en-US" sz="2600" dirty="0" err="1">
                <a:solidFill>
                  <a:srgbClr val="000000"/>
                </a:solidFill>
                <a:latin typeface="Perpetua"/>
              </a:rPr>
              <a:t>acceso</a:t>
            </a:r>
            <a:r>
              <a:rPr lang="en-US" sz="2600" dirty="0">
                <a:solidFill>
                  <a:srgbClr val="000000"/>
                </a:solidFill>
                <a:latin typeface="Perpetua"/>
              </a:rPr>
              <a:t> se </a:t>
            </a:r>
            <a:r>
              <a:rPr lang="en-US" sz="2600" dirty="0" err="1">
                <a:solidFill>
                  <a:srgbClr val="000000"/>
                </a:solidFill>
                <a:latin typeface="Perpetua"/>
              </a:rPr>
              <a:t>hace</a:t>
            </a:r>
            <a:r>
              <a:rPr lang="en-US" sz="2600" dirty="0">
                <a:solidFill>
                  <a:srgbClr val="000000"/>
                </a:solidFill>
                <a:latin typeface="Perpetua"/>
              </a:rPr>
              <a:t> </a:t>
            </a:r>
            <a:r>
              <a:rPr lang="en-US" sz="2600" dirty="0" err="1">
                <a:solidFill>
                  <a:srgbClr val="000000"/>
                </a:solidFill>
                <a:latin typeface="Perpetua"/>
              </a:rPr>
              <a:t>mas</a:t>
            </a:r>
            <a:r>
              <a:rPr lang="en-US" sz="2600" dirty="0">
                <a:solidFill>
                  <a:srgbClr val="000000"/>
                </a:solidFill>
                <a:latin typeface="Perpetua"/>
              </a:rPr>
              <a:t> lento.  (</a:t>
            </a:r>
            <a:r>
              <a:rPr lang="en-US" sz="2600" dirty="0" err="1">
                <a:solidFill>
                  <a:srgbClr val="000000"/>
                </a:solidFill>
                <a:latin typeface="Perpetua"/>
              </a:rPr>
              <a:t>Dato</a:t>
            </a:r>
            <a:r>
              <a:rPr lang="en-US" sz="2600" dirty="0">
                <a:solidFill>
                  <a:srgbClr val="000000"/>
                </a:solidFill>
                <a:latin typeface="Perpetua"/>
              </a:rPr>
              <a:t> 00,0c)</a:t>
            </a:r>
            <a:endParaRPr dirty="0"/>
          </a:p>
        </p:txBody>
      </p:sp>
      <p:pic>
        <p:nvPicPr>
          <p:cNvPr id="382" name="Picture 2"/>
          <p:cNvPicPr/>
          <p:nvPr/>
        </p:nvPicPr>
        <p:blipFill>
          <a:blip r:embed="rId2" cstate="print"/>
          <a:stretch>
            <a:fillRect/>
          </a:stretch>
        </p:blipFill>
        <p:spPr>
          <a:xfrm>
            <a:off x="1932480" y="2971800"/>
            <a:ext cx="5105520" cy="348876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dirty="0">
                <a:solidFill>
                  <a:srgbClr val="696464"/>
                </a:solidFill>
                <a:latin typeface="Franklin Gothic Book"/>
              </a:rPr>
              <a:t>Cache. </a:t>
            </a:r>
            <a:r>
              <a:rPr lang="en-US" sz="4000" dirty="0" err="1">
                <a:solidFill>
                  <a:srgbClr val="696464"/>
                </a:solidFill>
                <a:latin typeface="Franklin Gothic Book"/>
              </a:rPr>
              <a:t>Tipos</a:t>
            </a:r>
            <a:r>
              <a:rPr lang="en-US" sz="4000" dirty="0">
                <a:solidFill>
                  <a:srgbClr val="696464"/>
                </a:solidFill>
                <a:latin typeface="Franklin Gothic Book"/>
              </a:rPr>
              <a:t> de </a:t>
            </a:r>
            <a:r>
              <a:rPr lang="en-US" sz="4000" dirty="0" err="1">
                <a:solidFill>
                  <a:srgbClr val="696464"/>
                </a:solidFill>
                <a:latin typeface="Franklin Gothic Book"/>
              </a:rPr>
              <a:t>fallos</a:t>
            </a:r>
            <a:endParaRPr dirty="0"/>
          </a:p>
        </p:txBody>
      </p:sp>
      <p:sp>
        <p:nvSpPr>
          <p:cNvPr id="381"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dirty="0">
                <a:solidFill>
                  <a:srgbClr val="000000"/>
                </a:solidFill>
                <a:latin typeface="Perpetua"/>
              </a:rPr>
              <a:t>Cold Miss: </a:t>
            </a:r>
            <a:r>
              <a:rPr lang="en-US" sz="2600" dirty="0" err="1">
                <a:solidFill>
                  <a:srgbClr val="000000"/>
                </a:solidFill>
                <a:latin typeface="Perpetua"/>
              </a:rPr>
              <a:t>Ocurre</a:t>
            </a:r>
            <a:r>
              <a:rPr lang="en-US" sz="2600" dirty="0">
                <a:solidFill>
                  <a:srgbClr val="000000"/>
                </a:solidFill>
                <a:latin typeface="Perpetua"/>
              </a:rPr>
              <a:t> </a:t>
            </a:r>
            <a:r>
              <a:rPr lang="en-US" sz="2600" dirty="0" err="1">
                <a:solidFill>
                  <a:srgbClr val="000000"/>
                </a:solidFill>
                <a:latin typeface="Perpetua"/>
              </a:rPr>
              <a:t>cuando</a:t>
            </a:r>
            <a:r>
              <a:rPr lang="en-US" sz="2600" dirty="0">
                <a:solidFill>
                  <a:srgbClr val="000000"/>
                </a:solidFill>
                <a:latin typeface="Perpetua"/>
              </a:rPr>
              <a:t> la </a:t>
            </a:r>
            <a:r>
              <a:rPr lang="en-US" sz="2600" dirty="0" err="1">
                <a:solidFill>
                  <a:srgbClr val="000000"/>
                </a:solidFill>
                <a:latin typeface="Perpetua"/>
              </a:rPr>
              <a:t>información</a:t>
            </a:r>
            <a:r>
              <a:rPr lang="en-US" sz="2600" dirty="0">
                <a:solidFill>
                  <a:srgbClr val="000000"/>
                </a:solidFill>
                <a:latin typeface="Perpetua"/>
              </a:rPr>
              <a:t> no se </a:t>
            </a:r>
            <a:r>
              <a:rPr lang="en-US" sz="2600" dirty="0" err="1">
                <a:solidFill>
                  <a:srgbClr val="000000"/>
                </a:solidFill>
                <a:latin typeface="Perpetua"/>
              </a:rPr>
              <a:t>encuentra</a:t>
            </a:r>
            <a:r>
              <a:rPr lang="en-US" sz="2600" dirty="0">
                <a:solidFill>
                  <a:srgbClr val="000000"/>
                </a:solidFill>
                <a:latin typeface="Perpetua"/>
              </a:rPr>
              <a:t> en el cache </a:t>
            </a:r>
            <a:r>
              <a:rPr lang="en-US" sz="2600" dirty="0" err="1">
                <a:solidFill>
                  <a:srgbClr val="000000"/>
                </a:solidFill>
                <a:latin typeface="Perpetua"/>
              </a:rPr>
              <a:t>debido</a:t>
            </a:r>
            <a:r>
              <a:rPr lang="en-US" sz="2600" dirty="0">
                <a:solidFill>
                  <a:srgbClr val="000000"/>
                </a:solidFill>
                <a:latin typeface="Perpetua"/>
              </a:rPr>
              <a:t> a </a:t>
            </a:r>
            <a:r>
              <a:rPr lang="en-US" sz="2600" dirty="0" err="1">
                <a:solidFill>
                  <a:srgbClr val="000000"/>
                </a:solidFill>
                <a:latin typeface="Perpetua"/>
              </a:rPr>
              <a:t>que</a:t>
            </a:r>
            <a:r>
              <a:rPr lang="en-US" sz="2600" dirty="0">
                <a:solidFill>
                  <a:srgbClr val="000000"/>
                </a:solidFill>
                <a:latin typeface="Perpetua"/>
              </a:rPr>
              <a:t> el cache </a:t>
            </a:r>
            <a:r>
              <a:rPr lang="en-US" sz="2600" dirty="0" err="1">
                <a:solidFill>
                  <a:srgbClr val="000000"/>
                </a:solidFill>
                <a:latin typeface="Perpetua"/>
              </a:rPr>
              <a:t>está</a:t>
            </a:r>
            <a:r>
              <a:rPr lang="en-US" sz="2600" dirty="0">
                <a:solidFill>
                  <a:srgbClr val="000000"/>
                </a:solidFill>
                <a:latin typeface="Perpetua"/>
              </a:rPr>
              <a:t> </a:t>
            </a:r>
            <a:r>
              <a:rPr lang="en-US" sz="2600" dirty="0" err="1">
                <a:solidFill>
                  <a:srgbClr val="000000"/>
                </a:solidFill>
                <a:latin typeface="Perpetua"/>
              </a:rPr>
              <a:t>vacío</a:t>
            </a:r>
            <a:r>
              <a:rPr lang="en-US" sz="2600" dirty="0">
                <a:solidFill>
                  <a:srgbClr val="000000"/>
                </a:solidFill>
                <a:latin typeface="Perpetua"/>
              </a:rPr>
              <a:t> (Cold Cache).</a:t>
            </a:r>
          </a:p>
          <a:p>
            <a:pPr>
              <a:lnSpc>
                <a:spcPct val="100000"/>
              </a:lnSpc>
              <a:buSzPct val="25000"/>
            </a:pPr>
            <a:endParaRPr lang="en-US" sz="2600" dirty="0">
              <a:solidFill>
                <a:srgbClr val="000000"/>
              </a:solidFill>
              <a:latin typeface="Perpetua"/>
            </a:endParaRPr>
          </a:p>
          <a:p>
            <a:pPr>
              <a:lnSpc>
                <a:spcPct val="100000"/>
              </a:lnSpc>
              <a:buSzPct val="25000"/>
              <a:buFont typeface="Wingdings 2" charset="2"/>
              <a:buChar char=""/>
            </a:pPr>
            <a:r>
              <a:rPr lang="en-US" sz="2600" dirty="0">
                <a:solidFill>
                  <a:srgbClr val="000000"/>
                </a:solidFill>
                <a:latin typeface="Perpetua"/>
              </a:rPr>
              <a:t>Conflict Miss: </a:t>
            </a:r>
            <a:r>
              <a:rPr lang="en-US" sz="2600" dirty="0" err="1">
                <a:solidFill>
                  <a:srgbClr val="000000"/>
                </a:solidFill>
                <a:latin typeface="Perpetua"/>
              </a:rPr>
              <a:t>Ocurre</a:t>
            </a:r>
            <a:r>
              <a:rPr lang="en-US" sz="2600" dirty="0">
                <a:solidFill>
                  <a:srgbClr val="000000"/>
                </a:solidFill>
                <a:latin typeface="Perpetua"/>
              </a:rPr>
              <a:t> </a:t>
            </a:r>
            <a:r>
              <a:rPr lang="en-US" sz="2600" dirty="0" err="1">
                <a:solidFill>
                  <a:srgbClr val="000000"/>
                </a:solidFill>
                <a:latin typeface="Perpetua"/>
              </a:rPr>
              <a:t>cuando</a:t>
            </a:r>
            <a:r>
              <a:rPr lang="en-US" sz="2600" dirty="0">
                <a:solidFill>
                  <a:srgbClr val="000000"/>
                </a:solidFill>
                <a:latin typeface="Perpetua"/>
              </a:rPr>
              <a:t> la </a:t>
            </a:r>
            <a:r>
              <a:rPr lang="en-US" sz="2600" dirty="0" err="1">
                <a:solidFill>
                  <a:srgbClr val="000000"/>
                </a:solidFill>
                <a:latin typeface="Perpetua"/>
              </a:rPr>
              <a:t>información</a:t>
            </a:r>
            <a:r>
              <a:rPr lang="en-US" sz="2600" dirty="0">
                <a:solidFill>
                  <a:srgbClr val="000000"/>
                </a:solidFill>
                <a:latin typeface="Perpetua"/>
              </a:rPr>
              <a:t> </a:t>
            </a:r>
            <a:r>
              <a:rPr lang="en-US" sz="2600" dirty="0" err="1">
                <a:solidFill>
                  <a:srgbClr val="000000"/>
                </a:solidFill>
                <a:latin typeface="Perpetua"/>
              </a:rPr>
              <a:t>podría</a:t>
            </a:r>
            <a:r>
              <a:rPr lang="en-US" sz="2600" dirty="0">
                <a:solidFill>
                  <a:srgbClr val="000000"/>
                </a:solidFill>
                <a:latin typeface="Perpetua"/>
              </a:rPr>
              <a:t> </a:t>
            </a:r>
            <a:r>
              <a:rPr lang="en-US" sz="2600" dirty="0" err="1">
                <a:solidFill>
                  <a:srgbClr val="000000"/>
                </a:solidFill>
                <a:latin typeface="Perpetua"/>
              </a:rPr>
              <a:t>estar</a:t>
            </a:r>
            <a:r>
              <a:rPr lang="en-US" sz="2600" dirty="0">
                <a:solidFill>
                  <a:srgbClr val="000000"/>
                </a:solidFill>
                <a:latin typeface="Perpetua"/>
              </a:rPr>
              <a:t> en el cache, </a:t>
            </a:r>
            <a:r>
              <a:rPr lang="en-US" sz="2600" dirty="0" err="1">
                <a:solidFill>
                  <a:srgbClr val="000000"/>
                </a:solidFill>
                <a:latin typeface="Perpetua"/>
              </a:rPr>
              <a:t>pero</a:t>
            </a:r>
            <a:r>
              <a:rPr lang="en-US" sz="2600" dirty="0">
                <a:solidFill>
                  <a:srgbClr val="000000"/>
                </a:solidFill>
                <a:latin typeface="Perpetua"/>
              </a:rPr>
              <a:t> </a:t>
            </a:r>
            <a:r>
              <a:rPr lang="en-US" sz="2600" dirty="0" err="1">
                <a:solidFill>
                  <a:srgbClr val="000000"/>
                </a:solidFill>
                <a:latin typeface="Perpetua"/>
              </a:rPr>
              <a:t>esta</a:t>
            </a:r>
            <a:r>
              <a:rPr lang="en-US" sz="2600" dirty="0">
                <a:solidFill>
                  <a:srgbClr val="000000"/>
                </a:solidFill>
                <a:latin typeface="Perpetua"/>
              </a:rPr>
              <a:t> no se </a:t>
            </a:r>
            <a:r>
              <a:rPr lang="en-US" sz="2600" dirty="0" err="1">
                <a:solidFill>
                  <a:srgbClr val="000000"/>
                </a:solidFill>
                <a:latin typeface="Perpetua"/>
              </a:rPr>
              <a:t>encuentra</a:t>
            </a:r>
            <a:r>
              <a:rPr lang="en-US" sz="2600" dirty="0">
                <a:solidFill>
                  <a:srgbClr val="000000"/>
                </a:solidFill>
                <a:latin typeface="Perpetua"/>
              </a:rPr>
              <a:t> en </a:t>
            </a:r>
            <a:r>
              <a:rPr lang="en-US" sz="2600" dirty="0" err="1">
                <a:solidFill>
                  <a:srgbClr val="000000"/>
                </a:solidFill>
                <a:latin typeface="Perpetua"/>
              </a:rPr>
              <a:t>repetidas</a:t>
            </a:r>
            <a:r>
              <a:rPr lang="en-US" sz="2600" dirty="0">
                <a:solidFill>
                  <a:srgbClr val="000000"/>
                </a:solidFill>
                <a:latin typeface="Perpetua"/>
              </a:rPr>
              <a:t> </a:t>
            </a:r>
            <a:r>
              <a:rPr lang="en-US" sz="2600" dirty="0" err="1">
                <a:solidFill>
                  <a:srgbClr val="000000"/>
                </a:solidFill>
                <a:latin typeface="Perpetua"/>
              </a:rPr>
              <a:t>ocaciones</a:t>
            </a:r>
            <a:r>
              <a:rPr lang="en-US" sz="2600" dirty="0">
                <a:solidFill>
                  <a:srgbClr val="000000"/>
                </a:solidFill>
                <a:latin typeface="Perpetua"/>
              </a:rPr>
              <a:t> </a:t>
            </a:r>
            <a:r>
              <a:rPr lang="en-US" sz="2600" dirty="0" err="1">
                <a:solidFill>
                  <a:srgbClr val="000000"/>
                </a:solidFill>
                <a:latin typeface="Perpetua"/>
              </a:rPr>
              <a:t>debido</a:t>
            </a:r>
            <a:r>
              <a:rPr lang="en-US" sz="2600" dirty="0">
                <a:solidFill>
                  <a:srgbClr val="000000"/>
                </a:solidFill>
                <a:latin typeface="Perpetua"/>
              </a:rPr>
              <a:t> a </a:t>
            </a:r>
            <a:r>
              <a:rPr lang="en-US" sz="2600" dirty="0" err="1">
                <a:solidFill>
                  <a:srgbClr val="000000"/>
                </a:solidFill>
                <a:latin typeface="Perpetua"/>
              </a:rPr>
              <a:t>que</a:t>
            </a:r>
            <a:r>
              <a:rPr lang="en-US" sz="2600" dirty="0">
                <a:solidFill>
                  <a:srgbClr val="000000"/>
                </a:solidFill>
                <a:latin typeface="Perpetua"/>
              </a:rPr>
              <a:t> se </a:t>
            </a:r>
            <a:r>
              <a:rPr lang="en-US" sz="2600" dirty="0" err="1">
                <a:solidFill>
                  <a:srgbClr val="000000"/>
                </a:solidFill>
                <a:latin typeface="Perpetua"/>
              </a:rPr>
              <a:t>limitaciones</a:t>
            </a:r>
            <a:r>
              <a:rPr lang="en-US" sz="2600" dirty="0">
                <a:solidFill>
                  <a:srgbClr val="000000"/>
                </a:solidFill>
                <a:latin typeface="Perpetua"/>
              </a:rPr>
              <a:t> de </a:t>
            </a:r>
            <a:r>
              <a:rPr lang="en-US" sz="2600" dirty="0" err="1">
                <a:solidFill>
                  <a:srgbClr val="000000"/>
                </a:solidFill>
                <a:latin typeface="Perpetua"/>
              </a:rPr>
              <a:t>diseño</a:t>
            </a:r>
            <a:r>
              <a:rPr lang="en-US" sz="2600" dirty="0">
                <a:solidFill>
                  <a:srgbClr val="000000"/>
                </a:solidFill>
                <a:latin typeface="Perpetua"/>
              </a:rPr>
              <a:t> no </a:t>
            </a:r>
            <a:r>
              <a:rPr lang="en-US" sz="2600" dirty="0" err="1">
                <a:solidFill>
                  <a:srgbClr val="000000"/>
                </a:solidFill>
                <a:latin typeface="Perpetua"/>
              </a:rPr>
              <a:t>pertmiten</a:t>
            </a:r>
            <a:r>
              <a:rPr lang="en-US" sz="2600" dirty="0">
                <a:solidFill>
                  <a:srgbClr val="000000"/>
                </a:solidFill>
                <a:latin typeface="Perpetua"/>
              </a:rPr>
              <a:t>  </a:t>
            </a:r>
            <a:r>
              <a:rPr lang="en-US" sz="2600" dirty="0" err="1">
                <a:solidFill>
                  <a:srgbClr val="000000"/>
                </a:solidFill>
                <a:latin typeface="Perpetua"/>
              </a:rPr>
              <a:t>cualquier</a:t>
            </a:r>
            <a:r>
              <a:rPr lang="en-US" sz="2600" dirty="0">
                <a:solidFill>
                  <a:srgbClr val="000000"/>
                </a:solidFill>
                <a:latin typeface="Perpetua"/>
              </a:rPr>
              <a:t> </a:t>
            </a:r>
            <a:r>
              <a:rPr lang="en-US" sz="2600" dirty="0" err="1">
                <a:solidFill>
                  <a:srgbClr val="000000"/>
                </a:solidFill>
                <a:latin typeface="Perpetua"/>
              </a:rPr>
              <a:t>información</a:t>
            </a:r>
            <a:r>
              <a:rPr lang="en-US" sz="2600" dirty="0">
                <a:solidFill>
                  <a:srgbClr val="000000"/>
                </a:solidFill>
                <a:latin typeface="Perpetua"/>
              </a:rPr>
              <a:t> </a:t>
            </a:r>
            <a:r>
              <a:rPr lang="en-US" sz="2600" dirty="0" err="1">
                <a:solidFill>
                  <a:srgbClr val="000000"/>
                </a:solidFill>
                <a:latin typeface="Perpetua"/>
              </a:rPr>
              <a:t>pueda</a:t>
            </a:r>
            <a:r>
              <a:rPr lang="en-US" sz="2600" dirty="0">
                <a:solidFill>
                  <a:srgbClr val="000000"/>
                </a:solidFill>
                <a:latin typeface="Perpetua"/>
              </a:rPr>
              <a:t> </a:t>
            </a:r>
            <a:r>
              <a:rPr lang="en-US" sz="2600" dirty="0" err="1">
                <a:solidFill>
                  <a:srgbClr val="000000"/>
                </a:solidFill>
                <a:latin typeface="Perpetua"/>
              </a:rPr>
              <a:t>llegar</a:t>
            </a:r>
            <a:r>
              <a:rPr lang="en-US" sz="2600" dirty="0">
                <a:solidFill>
                  <a:srgbClr val="000000"/>
                </a:solidFill>
                <a:latin typeface="Perpetua"/>
              </a:rPr>
              <a:t> al cache. </a:t>
            </a:r>
          </a:p>
          <a:p>
            <a:pPr>
              <a:lnSpc>
                <a:spcPct val="100000"/>
              </a:lnSpc>
              <a:buSzPct val="25000"/>
              <a:buFont typeface="Wingdings 2" charset="2"/>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kumimoji="0" lang="en-US" sz="4000" b="0" i="0" u="none" strike="noStrike" kern="1200" cap="none" spc="0" normalizeH="0" baseline="0" noProof="0" dirty="0">
                <a:ln>
                  <a:noFill/>
                </a:ln>
                <a:solidFill>
                  <a:srgbClr val="696464"/>
                </a:solidFill>
                <a:effectLst/>
                <a:uLnTx/>
                <a:uFillTx/>
                <a:latin typeface="Franklin Gothic Book"/>
                <a:ea typeface="DejaVu Sans"/>
                <a:cs typeface="DejaVu Sans"/>
              </a:rPr>
              <a:t>Cache. </a:t>
            </a:r>
            <a:br>
              <a:rPr lang="en-US" dirty="0"/>
            </a:br>
            <a:endParaRPr lang="es-DO" dirty="0"/>
          </a:p>
        </p:txBody>
      </p:sp>
      <p:sp>
        <p:nvSpPr>
          <p:cNvPr id="3" name="Text Placeholder 2"/>
          <p:cNvSpPr>
            <a:spLocks noGrp="1"/>
          </p:cNvSpPr>
          <p:nvPr>
            <p:ph type="body"/>
          </p:nvPr>
        </p:nvSpPr>
        <p:spPr/>
        <p:txBody>
          <a:bodyPr/>
          <a:lstStyle/>
          <a:p>
            <a:endParaRPr lang="es-DO" dirty="0"/>
          </a:p>
        </p:txBody>
      </p:sp>
      <p:pic>
        <p:nvPicPr>
          <p:cNvPr id="2050" name="Picture 2"/>
          <p:cNvPicPr>
            <a:picLocks noChangeAspect="1" noChangeArrowheads="1"/>
          </p:cNvPicPr>
          <p:nvPr/>
        </p:nvPicPr>
        <p:blipFill>
          <a:blip r:embed="rId2" cstate="print"/>
          <a:srcRect/>
          <a:stretch>
            <a:fillRect/>
          </a:stretch>
        </p:blipFill>
        <p:spPr bwMode="auto">
          <a:xfrm>
            <a:off x="685800" y="1524000"/>
            <a:ext cx="7848600" cy="4129244"/>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kumimoji="0" lang="en-US" sz="4000" b="0" i="0" u="none" strike="noStrike" kern="1200" cap="none" spc="0" normalizeH="0" baseline="0" noProof="0" dirty="0" err="1">
                <a:ln>
                  <a:noFill/>
                </a:ln>
                <a:solidFill>
                  <a:srgbClr val="696464"/>
                </a:solidFill>
                <a:effectLst/>
                <a:uLnTx/>
                <a:uFillTx/>
                <a:latin typeface="Franklin Gothic Book"/>
                <a:ea typeface="DejaVu Sans"/>
                <a:cs typeface="DejaVu Sans"/>
              </a:rPr>
              <a:t>Memorias</a:t>
            </a:r>
            <a:r>
              <a:rPr kumimoji="0" lang="en-US" sz="4000" b="0" i="0" u="none" strike="noStrike" kern="1200" cap="none" spc="0" normalizeH="0" baseline="0" noProof="0" dirty="0">
                <a:ln>
                  <a:noFill/>
                </a:ln>
                <a:solidFill>
                  <a:srgbClr val="696464"/>
                </a:solidFill>
                <a:effectLst/>
                <a:uLnTx/>
                <a:uFillTx/>
                <a:latin typeface="Franklin Gothic Book"/>
                <a:ea typeface="DejaVu Sans"/>
                <a:cs typeface="DejaVu Sans"/>
              </a:rPr>
              <a:t> Cache.</a:t>
            </a:r>
            <a:endParaRPr lang="es-DO" dirty="0"/>
          </a:p>
        </p:txBody>
      </p:sp>
      <p:sp>
        <p:nvSpPr>
          <p:cNvPr id="3" name="Text Placeholder 2"/>
          <p:cNvSpPr>
            <a:spLocks noGrp="1"/>
          </p:cNvSpPr>
          <p:nvPr>
            <p:ph type="body"/>
          </p:nvPr>
        </p:nvSpPr>
        <p:spPr/>
        <p:txBody>
          <a:bodyPr/>
          <a:lstStyle/>
          <a:p>
            <a:endParaRPr lang="es-DO" dirty="0"/>
          </a:p>
        </p:txBody>
      </p:sp>
      <p:pic>
        <p:nvPicPr>
          <p:cNvPr id="3074" name="Picture 2"/>
          <p:cNvPicPr>
            <a:picLocks noChangeAspect="1" noChangeArrowheads="1"/>
          </p:cNvPicPr>
          <p:nvPr/>
        </p:nvPicPr>
        <p:blipFill>
          <a:blip r:embed="rId2" cstate="print"/>
          <a:srcRect/>
          <a:stretch>
            <a:fillRect/>
          </a:stretch>
        </p:blipFill>
        <p:spPr bwMode="auto">
          <a:xfrm>
            <a:off x="1066800" y="2209800"/>
            <a:ext cx="7115304" cy="2524125"/>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dirty="0" err="1">
                <a:solidFill>
                  <a:srgbClr val="696464"/>
                </a:solidFill>
                <a:latin typeface="Franklin Gothic Book"/>
              </a:rPr>
              <a:t>Jerarquía</a:t>
            </a:r>
            <a:r>
              <a:rPr lang="en-US" sz="4000" dirty="0">
                <a:solidFill>
                  <a:srgbClr val="696464"/>
                </a:solidFill>
                <a:latin typeface="Franklin Gothic Book"/>
              </a:rPr>
              <a:t> de </a:t>
            </a:r>
            <a:r>
              <a:rPr lang="en-US" sz="4000" dirty="0" err="1">
                <a:solidFill>
                  <a:srgbClr val="696464"/>
                </a:solidFill>
                <a:latin typeface="Franklin Gothic Book"/>
              </a:rPr>
              <a:t>memoria</a:t>
            </a:r>
            <a:r>
              <a:rPr lang="en-US" sz="4000" dirty="0">
                <a:solidFill>
                  <a:srgbClr val="696464"/>
                </a:solidFill>
                <a:latin typeface="Franklin Gothic Book"/>
              </a:rPr>
              <a:t>.</a:t>
            </a:r>
            <a:endParaRPr dirty="0"/>
          </a:p>
        </p:txBody>
      </p:sp>
      <p:pic>
        <p:nvPicPr>
          <p:cNvPr id="373" name="Picture 2"/>
          <p:cNvPicPr/>
          <p:nvPr/>
        </p:nvPicPr>
        <p:blipFill>
          <a:blip r:embed="rId2" cstate="print"/>
          <a:stretch>
            <a:fillRect/>
          </a:stretch>
        </p:blipFill>
        <p:spPr>
          <a:xfrm>
            <a:off x="1652040" y="1447920"/>
            <a:ext cx="6296760" cy="457164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dirty="0" err="1">
                <a:solidFill>
                  <a:srgbClr val="696464"/>
                </a:solidFill>
                <a:latin typeface="Franklin Gothic Book"/>
              </a:rPr>
              <a:t>Jerarquía</a:t>
            </a:r>
            <a:r>
              <a:rPr lang="en-US" sz="4000" dirty="0">
                <a:solidFill>
                  <a:srgbClr val="696464"/>
                </a:solidFill>
                <a:latin typeface="Franklin Gothic Book"/>
              </a:rPr>
              <a:t> de </a:t>
            </a:r>
            <a:r>
              <a:rPr lang="en-US" sz="4000" dirty="0" err="1">
                <a:solidFill>
                  <a:srgbClr val="696464"/>
                </a:solidFill>
                <a:latin typeface="Franklin Gothic Book"/>
              </a:rPr>
              <a:t>memoria</a:t>
            </a:r>
            <a:r>
              <a:rPr lang="en-US" sz="4000" dirty="0">
                <a:solidFill>
                  <a:srgbClr val="696464"/>
                </a:solidFill>
                <a:latin typeface="Franklin Gothic Book"/>
              </a:rPr>
              <a:t>.</a:t>
            </a:r>
            <a:endParaRPr dirty="0"/>
          </a:p>
        </p:txBody>
      </p:sp>
      <p:pic>
        <p:nvPicPr>
          <p:cNvPr id="1026" name="Picture 2"/>
          <p:cNvPicPr>
            <a:picLocks noChangeAspect="1" noChangeArrowheads="1"/>
          </p:cNvPicPr>
          <p:nvPr/>
        </p:nvPicPr>
        <p:blipFill>
          <a:blip r:embed="rId2" cstate="print"/>
          <a:srcRect/>
          <a:stretch>
            <a:fillRect/>
          </a:stretch>
        </p:blipFill>
        <p:spPr bwMode="auto">
          <a:xfrm>
            <a:off x="533400" y="1752600"/>
            <a:ext cx="7791450" cy="493395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914400"/>
          </a:xfrm>
        </p:spPr>
        <p:txBody>
          <a:bodyPr>
            <a:noAutofit/>
          </a:bodyPr>
          <a:lstStyle/>
          <a:p>
            <a:r>
              <a:rPr lang="es-DO" sz="3600" dirty="0"/>
              <a:t>Perspectiva Histórica </a:t>
            </a:r>
            <a:br>
              <a:rPr lang="es-DO" sz="3600" dirty="0"/>
            </a:br>
            <a:r>
              <a:rPr lang="es-DO" sz="3600" dirty="0"/>
              <a:t>1946: </a:t>
            </a:r>
            <a:r>
              <a:rPr lang="es-DO" sz="3600" b="1" dirty="0"/>
              <a:t>ENIAC &amp; UNIVA</a:t>
            </a:r>
            <a:endParaRPr lang="es-DO" sz="3600" dirty="0"/>
          </a:p>
        </p:txBody>
      </p:sp>
      <p:sp>
        <p:nvSpPr>
          <p:cNvPr id="3" name="Content Placeholder 2"/>
          <p:cNvSpPr>
            <a:spLocks noGrp="1"/>
          </p:cNvSpPr>
          <p:nvPr>
            <p:ph idx="4294967295"/>
          </p:nvPr>
        </p:nvSpPr>
        <p:spPr>
          <a:xfrm>
            <a:off x="457200" y="1066800"/>
            <a:ext cx="6629400" cy="4525963"/>
          </a:xfrm>
          <a:prstGeom prst="rect">
            <a:avLst/>
          </a:prstGeom>
        </p:spPr>
        <p:txBody>
          <a:bodyPr>
            <a:normAutofit/>
          </a:bodyPr>
          <a:lstStyle/>
          <a:p>
            <a:r>
              <a:rPr lang="es-DO" sz="2400" dirty="0" err="1"/>
              <a:t>Electronic</a:t>
            </a:r>
            <a:r>
              <a:rPr lang="es-DO" sz="2400" dirty="0"/>
              <a:t> </a:t>
            </a:r>
            <a:r>
              <a:rPr lang="es-DO" sz="2400" dirty="0" err="1"/>
              <a:t>Numerical</a:t>
            </a:r>
            <a:r>
              <a:rPr lang="es-DO" sz="2400" dirty="0"/>
              <a:t> </a:t>
            </a:r>
            <a:r>
              <a:rPr lang="es-DO" sz="2400" dirty="0" err="1"/>
              <a:t>Integrator</a:t>
            </a:r>
            <a:r>
              <a:rPr lang="es-DO" sz="2400" dirty="0"/>
              <a:t> and </a:t>
            </a:r>
            <a:r>
              <a:rPr lang="es-DO" sz="2400" dirty="0" err="1"/>
              <a:t>Computer</a:t>
            </a:r>
            <a:r>
              <a:rPr lang="es-DO" sz="2400" dirty="0"/>
              <a:t> (ENIAC</a:t>
            </a:r>
            <a:r>
              <a:rPr lang="es-DO" sz="2400"/>
              <a:t>) &amp; </a:t>
            </a:r>
            <a:r>
              <a:rPr lang="es-DO" sz="2400" dirty="0" err="1"/>
              <a:t>Universar</a:t>
            </a:r>
            <a:r>
              <a:rPr lang="es-DO" sz="2400" dirty="0"/>
              <a:t> </a:t>
            </a:r>
            <a:r>
              <a:rPr lang="es-DO" sz="2400" dirty="0" err="1"/>
              <a:t>Automatic</a:t>
            </a:r>
            <a:r>
              <a:rPr lang="es-DO" sz="2400" dirty="0"/>
              <a:t> </a:t>
            </a:r>
            <a:r>
              <a:rPr lang="es-DO" sz="2400" dirty="0" err="1"/>
              <a:t>Computer</a:t>
            </a:r>
            <a:endParaRPr lang="es-DO" sz="2400" dirty="0"/>
          </a:p>
          <a:p>
            <a:pPr lvl="1"/>
            <a:r>
              <a:rPr lang="es-DO" sz="2400" dirty="0"/>
              <a:t>La primera computadora de propósito general</a:t>
            </a:r>
          </a:p>
          <a:p>
            <a:pPr lvl="1"/>
            <a:r>
              <a:rPr lang="es-DO" sz="2400" dirty="0"/>
              <a:t>1,000 pies cuadrados.</a:t>
            </a:r>
          </a:p>
          <a:p>
            <a:pPr lvl="1"/>
            <a:r>
              <a:rPr lang="es-DO" sz="2400" dirty="0"/>
              <a:t>30 toneladas de peso</a:t>
            </a:r>
          </a:p>
          <a:p>
            <a:pPr lvl="2"/>
            <a:r>
              <a:rPr lang="es-DO" sz="2000" dirty="0"/>
              <a:t>18,000 tubos a vacío</a:t>
            </a:r>
          </a:p>
          <a:p>
            <a:pPr lvl="2"/>
            <a:r>
              <a:rPr lang="es-DO" sz="2000" dirty="0"/>
              <a:t>150 KW de energía</a:t>
            </a:r>
          </a:p>
          <a:p>
            <a:pPr lvl="2"/>
            <a:r>
              <a:rPr lang="es-DO" sz="2000" dirty="0"/>
              <a:t>5000 sumas / segundo</a:t>
            </a:r>
          </a:p>
          <a:p>
            <a:pPr lvl="2"/>
            <a:r>
              <a:rPr lang="es-DO" sz="2000" dirty="0"/>
              <a:t>Quemaba 50 tubos/ día.</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306" y="2438400"/>
            <a:ext cx="2978138" cy="2108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19" y="5020541"/>
            <a:ext cx="751522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89082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ctr" defTabSz="914400" rtl="0" eaLnBrk="1" fontAlgn="auto" latinLnBrk="0" hangingPunct="1">
              <a:lnSpc>
                <a:spcPct val="100000"/>
              </a:lnSpc>
              <a:spcBef>
                <a:spcPts val="0"/>
              </a:spcBef>
              <a:spcAft>
                <a:spcPts val="0"/>
              </a:spcAft>
              <a:tabLst/>
              <a:defRPr/>
            </a:pPr>
            <a:r>
              <a:rPr kumimoji="0" lang="en-US" sz="4000" b="0" i="0" u="none" strike="noStrike" kern="1200" cap="none" spc="0" normalizeH="0" baseline="0" noProof="0" dirty="0" err="1">
                <a:ln>
                  <a:noFill/>
                </a:ln>
                <a:solidFill>
                  <a:srgbClr val="696464"/>
                </a:solidFill>
                <a:effectLst/>
                <a:uLnTx/>
                <a:uFillTx/>
                <a:latin typeface="Franklin Gothic Book"/>
                <a:ea typeface="DejaVu Sans"/>
                <a:cs typeface="DejaVu Sans"/>
              </a:rPr>
              <a:t>Organización</a:t>
            </a:r>
            <a:r>
              <a:rPr kumimoji="0" lang="en-US" sz="4000" b="0" i="0" u="none" strike="noStrike" kern="1200" cap="none" spc="0" normalizeH="0" noProof="0" dirty="0">
                <a:ln>
                  <a:noFill/>
                </a:ln>
                <a:solidFill>
                  <a:srgbClr val="696464"/>
                </a:solidFill>
                <a:effectLst/>
                <a:uLnTx/>
                <a:uFillTx/>
                <a:latin typeface="Franklin Gothic Book"/>
                <a:ea typeface="DejaVu Sans"/>
                <a:cs typeface="DejaVu Sans"/>
              </a:rPr>
              <a:t> de la </a:t>
            </a:r>
            <a:r>
              <a:rPr kumimoji="0" lang="en-US" sz="4000" b="0" i="0" u="none" strike="noStrike" kern="1200" cap="none" spc="0" normalizeH="0" noProof="0" dirty="0" err="1">
                <a:ln>
                  <a:noFill/>
                </a:ln>
                <a:solidFill>
                  <a:srgbClr val="696464"/>
                </a:solidFill>
                <a:effectLst/>
                <a:uLnTx/>
                <a:uFillTx/>
                <a:latin typeface="Franklin Gothic Book"/>
                <a:ea typeface="DejaVu Sans"/>
                <a:cs typeface="DejaVu Sans"/>
              </a:rPr>
              <a:t>memoria</a:t>
            </a:r>
            <a:r>
              <a:rPr kumimoji="0" lang="en-US" sz="4000" b="0" i="0" u="none" strike="noStrike" kern="1200" cap="none" spc="0" normalizeH="0" noProof="0" dirty="0">
                <a:ln>
                  <a:noFill/>
                </a:ln>
                <a:solidFill>
                  <a:srgbClr val="696464"/>
                </a:solidFill>
                <a:effectLst/>
                <a:uLnTx/>
                <a:uFillTx/>
                <a:latin typeface="Franklin Gothic Book"/>
                <a:ea typeface="DejaVu Sans"/>
                <a:cs typeface="DejaVu Sans"/>
              </a:rPr>
              <a:t> cache.</a:t>
            </a:r>
            <a:br>
              <a:rPr kumimoji="0" lang="en-US" sz="1800" b="0" i="0" u="none" strike="noStrike" kern="1200" cap="none" spc="0" normalizeH="0" baseline="0" noProof="0" dirty="0">
                <a:ln>
                  <a:noFill/>
                </a:ln>
                <a:solidFill>
                  <a:prstClr val="black"/>
                </a:solidFill>
                <a:effectLst/>
                <a:uLnTx/>
                <a:uFillTx/>
                <a:latin typeface="Arial"/>
                <a:ea typeface="DejaVu Sans"/>
                <a:cs typeface="DejaVu Sans"/>
              </a:rPr>
            </a:br>
            <a:endParaRPr lang="es-DO" dirty="0"/>
          </a:p>
        </p:txBody>
      </p:sp>
      <p:sp>
        <p:nvSpPr>
          <p:cNvPr id="3" name="Subtitle 2"/>
          <p:cNvSpPr>
            <a:spLocks noGrp="1"/>
          </p:cNvSpPr>
          <p:nvPr>
            <p:ph type="subTitle"/>
          </p:nvPr>
        </p:nvSpPr>
        <p:spPr/>
        <p:txBody>
          <a:bodyPr/>
          <a:lstStyle/>
          <a:p>
            <a:endParaRPr lang="es-DO" dirty="0"/>
          </a:p>
        </p:txBody>
      </p:sp>
      <p:pic>
        <p:nvPicPr>
          <p:cNvPr id="4098" name="Picture 2"/>
          <p:cNvPicPr>
            <a:picLocks noChangeAspect="1" noChangeArrowheads="1"/>
          </p:cNvPicPr>
          <p:nvPr/>
        </p:nvPicPr>
        <p:blipFill>
          <a:blip r:embed="rId2" cstate="print"/>
          <a:srcRect/>
          <a:stretch>
            <a:fillRect/>
          </a:stretch>
        </p:blipFill>
        <p:spPr bwMode="auto">
          <a:xfrm>
            <a:off x="1371600" y="1447800"/>
            <a:ext cx="6705600" cy="4604197"/>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kumimoji="0" lang="en-US" sz="4000" b="0" i="0" u="none" strike="noStrike" kern="1200" cap="none" spc="0" normalizeH="0" baseline="0" noProof="0" dirty="0" err="1">
                <a:ln>
                  <a:noFill/>
                </a:ln>
                <a:solidFill>
                  <a:srgbClr val="696464"/>
                </a:solidFill>
                <a:effectLst/>
                <a:uLnTx/>
                <a:uFillTx/>
                <a:latin typeface="Franklin Gothic Book"/>
                <a:ea typeface="DejaVu Sans"/>
                <a:cs typeface="DejaVu Sans"/>
              </a:rPr>
              <a:t>Funcionamiento</a:t>
            </a:r>
            <a:r>
              <a:rPr kumimoji="0" lang="en-US" sz="4000" b="0" i="0" u="none" strike="noStrike" kern="1200" cap="none" spc="0" normalizeH="0" noProof="0" dirty="0">
                <a:ln>
                  <a:noFill/>
                </a:ln>
                <a:solidFill>
                  <a:srgbClr val="696464"/>
                </a:solidFill>
                <a:effectLst/>
                <a:uLnTx/>
                <a:uFillTx/>
                <a:latin typeface="Franklin Gothic Book"/>
                <a:ea typeface="DejaVu Sans"/>
                <a:cs typeface="DejaVu Sans"/>
              </a:rPr>
              <a:t> </a:t>
            </a:r>
            <a:r>
              <a:rPr kumimoji="0" lang="en-US" sz="4000" b="0" i="0" u="none" strike="noStrike" kern="1200" cap="none" spc="0" normalizeH="0" baseline="0" noProof="0" dirty="0" err="1">
                <a:ln>
                  <a:noFill/>
                </a:ln>
                <a:solidFill>
                  <a:srgbClr val="696464"/>
                </a:solidFill>
                <a:effectLst/>
                <a:uLnTx/>
                <a:uFillTx/>
                <a:latin typeface="Franklin Gothic Book"/>
                <a:ea typeface="DejaVu Sans"/>
                <a:cs typeface="DejaVu Sans"/>
              </a:rPr>
              <a:t>Memoria</a:t>
            </a:r>
            <a:r>
              <a:rPr kumimoji="0" lang="en-US" sz="4000" b="0" i="0" u="none" strike="noStrike" kern="1200" cap="none" spc="0" normalizeH="0" baseline="0" noProof="0" dirty="0">
                <a:ln>
                  <a:noFill/>
                </a:ln>
                <a:solidFill>
                  <a:srgbClr val="696464"/>
                </a:solidFill>
                <a:effectLst/>
                <a:uLnTx/>
                <a:uFillTx/>
                <a:latin typeface="Franklin Gothic Book"/>
                <a:ea typeface="DejaVu Sans"/>
                <a:cs typeface="DejaVu Sans"/>
              </a:rPr>
              <a:t> cache</a:t>
            </a:r>
            <a:endParaRPr lang="es-DO" dirty="0"/>
          </a:p>
        </p:txBody>
      </p:sp>
      <p:sp>
        <p:nvSpPr>
          <p:cNvPr id="3" name="Subtitle 2"/>
          <p:cNvSpPr>
            <a:spLocks noGrp="1"/>
          </p:cNvSpPr>
          <p:nvPr>
            <p:ph type="subTitle"/>
          </p:nvPr>
        </p:nvSpPr>
        <p:spPr/>
        <p:txBody>
          <a:bodyPr anchor="t">
            <a:normAutofit/>
          </a:bodyPr>
          <a:lstStyle/>
          <a:p>
            <a:pPr lvl="2">
              <a:buFont typeface="Arial" pitchFamily="34" charset="0"/>
              <a:buChar char="•"/>
            </a:pPr>
            <a:endParaRPr lang="es-DO" dirty="0">
              <a:latin typeface="Franklin Gothic Book" pitchFamily="34" charset="0"/>
            </a:endParaRPr>
          </a:p>
          <a:p>
            <a:pPr lvl="2"/>
            <a:r>
              <a:rPr lang="es-DO" dirty="0">
                <a:latin typeface="Franklin Gothic Book" pitchFamily="34" charset="0"/>
              </a:rPr>
              <a:t> </a:t>
            </a:r>
          </a:p>
          <a:p>
            <a:pPr lvl="1">
              <a:buFont typeface="Arial" pitchFamily="34" charset="0"/>
              <a:buChar char="•"/>
            </a:pPr>
            <a:endParaRPr lang="es-DO" dirty="0">
              <a:latin typeface="Franklin Gothic Boo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990600" y="3429000"/>
            <a:ext cx="6581775" cy="2533650"/>
          </a:xfrm>
          <a:prstGeom prst="rect">
            <a:avLst/>
          </a:prstGeom>
          <a:noFill/>
          <a:ln w="9525">
            <a:noFill/>
            <a:miter lim="800000"/>
            <a:headEnd/>
            <a:tailEnd/>
          </a:ln>
        </p:spPr>
      </p:pic>
      <p:sp>
        <p:nvSpPr>
          <p:cNvPr id="5" name="Rectangle 4"/>
          <p:cNvSpPr/>
          <p:nvPr/>
        </p:nvSpPr>
        <p:spPr>
          <a:xfrm>
            <a:off x="1143000" y="1295401"/>
            <a:ext cx="7086600" cy="1477328"/>
          </a:xfrm>
          <a:prstGeom prst="rect">
            <a:avLst/>
          </a:prstGeom>
        </p:spPr>
        <p:txBody>
          <a:bodyPr wrap="square">
            <a:spAutoFit/>
          </a:bodyPr>
          <a:lstStyle/>
          <a:p>
            <a:r>
              <a:rPr lang="es-DO" dirty="0">
                <a:latin typeface="Franklin Gothic Book" pitchFamily="34" charset="0"/>
              </a:rPr>
              <a:t>El proceso por el cual trabaja una memoria cache consiste en tres pasos Fundamentales:</a:t>
            </a:r>
          </a:p>
          <a:p>
            <a:pPr>
              <a:buFont typeface="Arial" pitchFamily="34" charset="0"/>
              <a:buChar char="•"/>
            </a:pPr>
            <a:r>
              <a:rPr lang="es-DO" dirty="0">
                <a:latin typeface="Franklin Gothic Book" pitchFamily="34" charset="0"/>
              </a:rPr>
              <a:t> Selección del set</a:t>
            </a:r>
          </a:p>
          <a:p>
            <a:pPr>
              <a:buFont typeface="Arial" pitchFamily="34" charset="0"/>
              <a:buChar char="•"/>
            </a:pPr>
            <a:r>
              <a:rPr lang="es-DO" dirty="0" err="1">
                <a:latin typeface="Franklin Gothic Book" pitchFamily="34" charset="0"/>
              </a:rPr>
              <a:t>Busqueda</a:t>
            </a:r>
            <a:r>
              <a:rPr lang="es-DO" dirty="0">
                <a:latin typeface="Franklin Gothic Book" pitchFamily="34" charset="0"/>
              </a:rPr>
              <a:t> de la línea dentro del set.</a:t>
            </a:r>
          </a:p>
          <a:p>
            <a:pPr>
              <a:buFont typeface="Arial" pitchFamily="34" charset="0"/>
              <a:buChar char="•"/>
            </a:pPr>
            <a:r>
              <a:rPr lang="es-DO" dirty="0">
                <a:latin typeface="Franklin Gothic Book" pitchFamily="34" charset="0"/>
              </a:rPr>
              <a:t>Extracción de la palabra (</a:t>
            </a:r>
            <a:r>
              <a:rPr lang="es-DO" dirty="0" err="1">
                <a:latin typeface="Franklin Gothic Book" pitchFamily="34" charset="0"/>
              </a:rPr>
              <a:t>info</a:t>
            </a:r>
            <a:r>
              <a:rPr lang="es-DO" dirty="0">
                <a:latin typeface="Franklin Gothic Book" pitchFamily="34" charset="0"/>
              </a:rPr>
              <a: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DO"/>
          </a:p>
        </p:txBody>
      </p:sp>
      <p:sp>
        <p:nvSpPr>
          <p:cNvPr id="3" name="Subtitle 2"/>
          <p:cNvSpPr>
            <a:spLocks noGrp="1"/>
          </p:cNvSpPr>
          <p:nvPr>
            <p:ph type="subTitle"/>
          </p:nvPr>
        </p:nvSpPr>
        <p:spPr/>
        <p:txBody>
          <a:bodyPr/>
          <a:lstStyle/>
          <a:p>
            <a:endParaRPr lang="es-DO" dirty="0"/>
          </a:p>
        </p:txBody>
      </p:sp>
      <p:pic>
        <p:nvPicPr>
          <p:cNvPr id="1026" name="Picture 2"/>
          <p:cNvPicPr>
            <a:picLocks noChangeAspect="1" noChangeArrowheads="1"/>
          </p:cNvPicPr>
          <p:nvPr/>
        </p:nvPicPr>
        <p:blipFill>
          <a:blip r:embed="rId2" cstate="print"/>
          <a:srcRect/>
          <a:stretch>
            <a:fillRect/>
          </a:stretch>
        </p:blipFill>
        <p:spPr bwMode="auto">
          <a:xfrm>
            <a:off x="152400" y="457200"/>
            <a:ext cx="8772525" cy="6029325"/>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dirty="0"/>
              <a:t>Leer dirección 0</a:t>
            </a:r>
          </a:p>
        </p:txBody>
      </p:sp>
      <p:sp>
        <p:nvSpPr>
          <p:cNvPr id="3" name="Subtitle 2"/>
          <p:cNvSpPr>
            <a:spLocks noGrp="1"/>
          </p:cNvSpPr>
          <p:nvPr>
            <p:ph type="subTitle"/>
          </p:nvPr>
        </p:nvSpPr>
        <p:spPr/>
        <p:txBody>
          <a:bodyPr/>
          <a:lstStyle/>
          <a:p>
            <a:pPr algn="l"/>
            <a:endParaRPr lang="es-DO" dirty="0"/>
          </a:p>
        </p:txBody>
      </p:sp>
      <p:pic>
        <p:nvPicPr>
          <p:cNvPr id="2050" name="Picture 2"/>
          <p:cNvPicPr>
            <a:picLocks noChangeAspect="1" noChangeArrowheads="1"/>
          </p:cNvPicPr>
          <p:nvPr/>
        </p:nvPicPr>
        <p:blipFill>
          <a:blip r:embed="rId2" cstate="print"/>
          <a:srcRect/>
          <a:stretch>
            <a:fillRect/>
          </a:stretch>
        </p:blipFill>
        <p:spPr bwMode="auto">
          <a:xfrm>
            <a:off x="990600" y="1524000"/>
            <a:ext cx="4191000" cy="153352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990600" y="3352800"/>
            <a:ext cx="4181475" cy="14859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dirty="0"/>
              <a:t>Leer la dir.1</a:t>
            </a:r>
            <a:br>
              <a:rPr lang="es-DO" dirty="0"/>
            </a:br>
            <a:r>
              <a:rPr lang="es-DO" dirty="0"/>
              <a:t>Leer la </a:t>
            </a:r>
            <a:r>
              <a:rPr lang="es-DO" dirty="0" err="1"/>
              <a:t>dir.</a:t>
            </a:r>
            <a:r>
              <a:rPr lang="es-DO" dirty="0"/>
              <a:t> 13</a:t>
            </a:r>
          </a:p>
        </p:txBody>
      </p:sp>
      <p:sp>
        <p:nvSpPr>
          <p:cNvPr id="3" name="Subtitle 2"/>
          <p:cNvSpPr>
            <a:spLocks noGrp="1"/>
          </p:cNvSpPr>
          <p:nvPr>
            <p:ph type="subTitle"/>
          </p:nvPr>
        </p:nvSpPr>
        <p:spPr/>
        <p:txBody>
          <a:bodyPr/>
          <a:lstStyle/>
          <a:p>
            <a:endParaRPr lang="es-DO" dirty="0"/>
          </a:p>
        </p:txBody>
      </p:sp>
      <p:pic>
        <p:nvPicPr>
          <p:cNvPr id="3074" name="Picture 2"/>
          <p:cNvPicPr>
            <a:picLocks noChangeAspect="1" noChangeArrowheads="1"/>
          </p:cNvPicPr>
          <p:nvPr/>
        </p:nvPicPr>
        <p:blipFill>
          <a:blip r:embed="rId2" cstate="print"/>
          <a:srcRect/>
          <a:stretch>
            <a:fillRect/>
          </a:stretch>
        </p:blipFill>
        <p:spPr bwMode="auto">
          <a:xfrm>
            <a:off x="685800" y="1447800"/>
            <a:ext cx="4181475" cy="14859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85800" y="3200400"/>
            <a:ext cx="4276725" cy="15240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dirty="0"/>
              <a:t>Leer la </a:t>
            </a:r>
            <a:r>
              <a:rPr lang="es-DO" dirty="0" err="1"/>
              <a:t>dir.</a:t>
            </a:r>
            <a:r>
              <a:rPr lang="es-DO" dirty="0"/>
              <a:t> 8</a:t>
            </a:r>
            <a:br>
              <a:rPr lang="es-DO" dirty="0"/>
            </a:br>
            <a:r>
              <a:rPr lang="es-DO" dirty="0"/>
              <a:t>Leer la </a:t>
            </a:r>
            <a:r>
              <a:rPr lang="es-DO" dirty="0" err="1"/>
              <a:t>dir.</a:t>
            </a:r>
            <a:r>
              <a:rPr lang="es-DO" dirty="0"/>
              <a:t> 0</a:t>
            </a:r>
          </a:p>
        </p:txBody>
      </p:sp>
      <p:sp>
        <p:nvSpPr>
          <p:cNvPr id="3" name="Subtitle 2"/>
          <p:cNvSpPr>
            <a:spLocks noGrp="1"/>
          </p:cNvSpPr>
          <p:nvPr>
            <p:ph type="subTitle"/>
          </p:nvPr>
        </p:nvSpPr>
        <p:spPr/>
        <p:txBody>
          <a:bodyPr/>
          <a:lstStyle/>
          <a:p>
            <a:endParaRPr lang="es-DO" dirty="0"/>
          </a:p>
        </p:txBody>
      </p:sp>
      <p:pic>
        <p:nvPicPr>
          <p:cNvPr id="4098" name="Picture 2"/>
          <p:cNvPicPr>
            <a:picLocks noChangeAspect="1" noChangeArrowheads="1"/>
          </p:cNvPicPr>
          <p:nvPr/>
        </p:nvPicPr>
        <p:blipFill>
          <a:blip r:embed="rId2" cstate="print"/>
          <a:srcRect/>
          <a:stretch>
            <a:fillRect/>
          </a:stretch>
        </p:blipFill>
        <p:spPr bwMode="auto">
          <a:xfrm>
            <a:off x="685800" y="1524000"/>
            <a:ext cx="4200525" cy="13716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838200" y="3276600"/>
            <a:ext cx="3981450" cy="1466850"/>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TIPOS DE CACHE</a:t>
            </a:r>
          </a:p>
        </p:txBody>
      </p:sp>
      <p:sp>
        <p:nvSpPr>
          <p:cNvPr id="3" name="Subtitle 2"/>
          <p:cNvSpPr>
            <a:spLocks noGrp="1"/>
          </p:cNvSpPr>
          <p:nvPr>
            <p:ph type="subTitle"/>
          </p:nvPr>
        </p:nvSpPr>
        <p:spPr>
          <a:xfrm>
            <a:off x="914400" y="1447920"/>
            <a:ext cx="7723268" cy="3600986"/>
          </a:xfrm>
        </p:spPr>
        <p:txBody>
          <a:bodyPr wrap="square" anchor="t">
            <a:spAutoFit/>
          </a:bodyPr>
          <a:lstStyle/>
          <a:p>
            <a:pPr>
              <a:buFont typeface="Arial" pitchFamily="34" charset="0"/>
              <a:buChar char="•"/>
            </a:pPr>
            <a:r>
              <a:rPr lang="es-DO" b="1" dirty="0"/>
              <a:t>DIRECT-MAPPED CACHE</a:t>
            </a:r>
            <a:r>
              <a:rPr lang="es-DO" dirty="0"/>
              <a:t>: Se caracteriza porque  los sets sólo tiene una única línea.</a:t>
            </a:r>
          </a:p>
          <a:p>
            <a:pPr>
              <a:buFont typeface="Arial" pitchFamily="34" charset="0"/>
              <a:buChar char="•"/>
            </a:pPr>
            <a:endParaRPr lang="es-DO" dirty="0"/>
          </a:p>
          <a:p>
            <a:pPr>
              <a:buFont typeface="Arial" pitchFamily="34" charset="0"/>
              <a:buChar char="•"/>
            </a:pPr>
            <a:r>
              <a:rPr lang="es-DO" dirty="0"/>
              <a:t>Ventajas: son de fácil y rápida implementación.</a:t>
            </a:r>
          </a:p>
          <a:p>
            <a:pPr>
              <a:buFont typeface="Arial" pitchFamily="34" charset="0"/>
              <a:buChar char="•"/>
            </a:pPr>
            <a:endParaRPr lang="es-DO" dirty="0"/>
          </a:p>
          <a:p>
            <a:pPr>
              <a:buFont typeface="Arial" pitchFamily="34" charset="0"/>
              <a:buChar char="•"/>
            </a:pPr>
            <a:r>
              <a:rPr lang="es-DO" dirty="0"/>
              <a:t>Desventajas: Cuando arreglos cuyos tamaños son potencias de 2, suelen aparecer ocurrir fallas(desacierto) de cache tipo  </a:t>
            </a:r>
            <a:r>
              <a:rPr lang="es-DO" dirty="0" err="1"/>
              <a:t>Conflict</a:t>
            </a:r>
            <a:r>
              <a:rPr lang="es-DO" dirty="0"/>
              <a:t> Miss, debido a que los datos de estos suelen coincidir en el mismo set y se eliminan consecuentemente del cache cuando se accede a estos. </a:t>
            </a:r>
          </a:p>
          <a:p>
            <a:pPr>
              <a:buFont typeface="Arial" pitchFamily="34" charset="0"/>
              <a:buChar char="•"/>
            </a:pPr>
            <a:endParaRPr lang="es-DO" dirty="0"/>
          </a:p>
          <a:p>
            <a:r>
              <a:rPr lang="es-DO" dirty="0"/>
              <a:t>Para contrarrestar esta desventaja se suelen añadir valores a los buffers de modo que se provoque que los valores de estos que generan el </a:t>
            </a:r>
            <a:r>
              <a:rPr lang="es-DO" dirty="0" err="1"/>
              <a:t>Conflict</a:t>
            </a:r>
            <a:r>
              <a:rPr lang="es-DO" dirty="0"/>
              <a:t> Miss queden en Sets diferentes.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TIPOS DE CACHE</a:t>
            </a:r>
          </a:p>
        </p:txBody>
      </p:sp>
      <p:sp>
        <p:nvSpPr>
          <p:cNvPr id="3" name="Subtitle 2"/>
          <p:cNvSpPr>
            <a:spLocks noGrp="1"/>
          </p:cNvSpPr>
          <p:nvPr>
            <p:ph type="subTitle"/>
          </p:nvPr>
        </p:nvSpPr>
        <p:spPr>
          <a:xfrm>
            <a:off x="914400" y="1447920"/>
            <a:ext cx="8367675" cy="3600986"/>
          </a:xfrm>
        </p:spPr>
        <p:txBody>
          <a:bodyPr anchor="t">
            <a:spAutoFit/>
          </a:bodyPr>
          <a:lstStyle/>
          <a:p>
            <a:endParaRPr lang="es-DO" dirty="0"/>
          </a:p>
          <a:p>
            <a:endParaRPr lang="es-DO" dirty="0"/>
          </a:p>
          <a:p>
            <a:endParaRPr lang="es-DO" dirty="0"/>
          </a:p>
          <a:p>
            <a:endParaRPr lang="es-DO" dirty="0"/>
          </a:p>
          <a:p>
            <a:endParaRPr lang="es-DO" dirty="0"/>
          </a:p>
          <a:p>
            <a:endParaRPr lang="es-DO" dirty="0"/>
          </a:p>
          <a:p>
            <a:endParaRPr lang="es-DO" dirty="0"/>
          </a:p>
          <a:p>
            <a:endParaRPr lang="es-DO" dirty="0"/>
          </a:p>
          <a:p>
            <a:endParaRPr lang="es-DO" dirty="0"/>
          </a:p>
          <a:p>
            <a:r>
              <a:rPr lang="es-DO" dirty="0" err="1"/>
              <a:t>Ej</a:t>
            </a:r>
            <a:r>
              <a:rPr lang="es-DO" dirty="0"/>
              <a:t>: Considerando que los flotantes son de 32 bits, que se tiene un cache </a:t>
            </a:r>
          </a:p>
          <a:p>
            <a:r>
              <a:rPr lang="es-DO" dirty="0"/>
              <a:t>de 32 bytes, con bloques de 16 bytes y 2 sets. Si los arreglos de flotantes están</a:t>
            </a:r>
          </a:p>
          <a:p>
            <a:r>
              <a:rPr lang="es-DO" dirty="0"/>
              <a:t>Almacenados en memoria uno arreglo después del otro.  Se tendría la siguiente: </a:t>
            </a:r>
          </a:p>
          <a:p>
            <a:endParaRPr lang="es-DO" dirty="0"/>
          </a:p>
        </p:txBody>
      </p:sp>
      <p:pic>
        <p:nvPicPr>
          <p:cNvPr id="1026" name="Picture 2"/>
          <p:cNvPicPr>
            <a:picLocks noChangeAspect="1" noChangeArrowheads="1"/>
          </p:cNvPicPr>
          <p:nvPr/>
        </p:nvPicPr>
        <p:blipFill>
          <a:blip r:embed="rId2" cstate="print"/>
          <a:srcRect/>
          <a:stretch>
            <a:fillRect/>
          </a:stretch>
        </p:blipFill>
        <p:spPr bwMode="auto">
          <a:xfrm>
            <a:off x="838200" y="1524000"/>
            <a:ext cx="4286250" cy="2038350"/>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TIPOS DE CACHE. Falla de conflicto.</a:t>
            </a:r>
          </a:p>
        </p:txBody>
      </p:sp>
      <p:sp>
        <p:nvSpPr>
          <p:cNvPr id="3" name="Subtitle 2"/>
          <p:cNvSpPr>
            <a:spLocks noGrp="1"/>
          </p:cNvSpPr>
          <p:nvPr>
            <p:ph type="subTitle"/>
          </p:nvPr>
        </p:nvSpPr>
        <p:spPr>
          <a:xfrm>
            <a:off x="914400" y="274680"/>
            <a:ext cx="7772040" cy="1401720"/>
          </a:xfrm>
        </p:spPr>
        <p:txBody>
          <a:bodyPr/>
          <a:lstStyle/>
          <a:p>
            <a:endParaRPr lang="es-DO" dirty="0"/>
          </a:p>
          <a:p>
            <a:endParaRPr lang="es-DO" dirty="0"/>
          </a:p>
          <a:p>
            <a:endParaRPr lang="es-DO" dirty="0"/>
          </a:p>
          <a:p>
            <a:endParaRPr lang="es-DO" dirty="0"/>
          </a:p>
          <a:p>
            <a:endParaRPr lang="es-DO" dirty="0"/>
          </a:p>
          <a:p>
            <a:endParaRPr lang="es-DO" dirty="0"/>
          </a:p>
          <a:p>
            <a:r>
              <a:rPr lang="es-DO" dirty="0"/>
              <a:t>Al ejecutarse la función mostrada anteriormente, se tendría un falla de </a:t>
            </a:r>
          </a:p>
          <a:p>
            <a:r>
              <a:rPr lang="es-DO" dirty="0"/>
              <a:t>Cache del tipo </a:t>
            </a:r>
            <a:r>
              <a:rPr lang="es-DO" dirty="0" err="1"/>
              <a:t>Conflict</a:t>
            </a:r>
            <a:r>
              <a:rPr lang="es-DO" dirty="0"/>
              <a:t> Miss, pues los valores flotantes a operar se </a:t>
            </a:r>
          </a:p>
          <a:p>
            <a:r>
              <a:rPr lang="es-DO" dirty="0"/>
              <a:t>Encuentran en el mimo set.  </a:t>
            </a:r>
          </a:p>
        </p:txBody>
      </p:sp>
      <p:pic>
        <p:nvPicPr>
          <p:cNvPr id="2050" name="Picture 2"/>
          <p:cNvPicPr>
            <a:picLocks noChangeAspect="1" noChangeArrowheads="1"/>
          </p:cNvPicPr>
          <p:nvPr/>
        </p:nvPicPr>
        <p:blipFill>
          <a:blip r:embed="rId2" cstate="print"/>
          <a:srcRect/>
          <a:stretch>
            <a:fillRect/>
          </a:stretch>
        </p:blipFill>
        <p:spPr bwMode="auto">
          <a:xfrm>
            <a:off x="1143000" y="2590800"/>
            <a:ext cx="6210300" cy="2514600"/>
          </a:xfrm>
          <a:prstGeom prst="rect">
            <a:avLst/>
          </a:prstGeom>
          <a:noFill/>
          <a:ln w="9525">
            <a:noFill/>
            <a:miter lim="800000"/>
            <a:headEnd/>
            <a:tailEnd/>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TIPOS DE CACHE. Falla de conflicto.</a:t>
            </a:r>
          </a:p>
        </p:txBody>
      </p:sp>
      <p:sp>
        <p:nvSpPr>
          <p:cNvPr id="3" name="Subtitle 2"/>
          <p:cNvSpPr>
            <a:spLocks noGrp="1"/>
          </p:cNvSpPr>
          <p:nvPr>
            <p:ph type="subTitle"/>
          </p:nvPr>
        </p:nvSpPr>
        <p:spPr>
          <a:xfrm>
            <a:off x="914400" y="1447920"/>
            <a:ext cx="7899598" cy="1384995"/>
          </a:xfrm>
        </p:spPr>
        <p:txBody>
          <a:bodyPr wrap="none" anchor="t">
            <a:spAutoFit/>
          </a:bodyPr>
          <a:lstStyle/>
          <a:p>
            <a:r>
              <a:rPr lang="es-DO" dirty="0"/>
              <a:t>Para solucionar una situación como la anterior bastaría con cambiar la </a:t>
            </a:r>
            <a:r>
              <a:rPr lang="es-DO" dirty="0" err="1"/>
              <a:t>decla</a:t>
            </a:r>
            <a:r>
              <a:rPr lang="es-DO" dirty="0"/>
              <a:t>-</a:t>
            </a:r>
          </a:p>
          <a:p>
            <a:r>
              <a:rPr lang="es-DO" dirty="0"/>
              <a:t>ración de los buffers de flotantes  de x[8], y[8] a x[12], y[12] de modo que al </a:t>
            </a:r>
          </a:p>
          <a:p>
            <a:r>
              <a:rPr lang="es-DO" dirty="0"/>
              <a:t>añadir  bytes valores extras en los buffers se provoca que los </a:t>
            </a:r>
            <a:r>
              <a:rPr lang="es-DO" dirty="0" err="1"/>
              <a:t>operandos</a:t>
            </a:r>
            <a:r>
              <a:rPr lang="es-DO" dirty="0"/>
              <a:t> no </a:t>
            </a:r>
          </a:p>
          <a:p>
            <a:r>
              <a:rPr lang="es-DO" dirty="0"/>
              <a:t>Coincidan en el mismo set, y se evita la falla/desacierto por conflicto.</a:t>
            </a:r>
          </a:p>
          <a:p>
            <a:r>
              <a:rPr lang="es-DO" dirty="0"/>
              <a:t>(</a:t>
            </a:r>
            <a:r>
              <a:rPr lang="es-DO" dirty="0" err="1"/>
              <a:t>Conflict</a:t>
            </a:r>
            <a:r>
              <a:rPr lang="es-DO" dirty="0"/>
              <a:t> Miss).   </a:t>
            </a:r>
          </a:p>
        </p:txBody>
      </p:sp>
      <p:pic>
        <p:nvPicPr>
          <p:cNvPr id="3074" name="Picture 2"/>
          <p:cNvPicPr>
            <a:picLocks noChangeAspect="1" noChangeArrowheads="1"/>
          </p:cNvPicPr>
          <p:nvPr/>
        </p:nvPicPr>
        <p:blipFill>
          <a:blip r:embed="rId2" cstate="print"/>
          <a:srcRect/>
          <a:stretch>
            <a:fillRect/>
          </a:stretch>
        </p:blipFill>
        <p:spPr bwMode="auto">
          <a:xfrm>
            <a:off x="1143000" y="3429000"/>
            <a:ext cx="6429375" cy="24479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s-DO" dirty="0"/>
              <a:t>Perspectiva Histórica </a:t>
            </a:r>
            <a:br>
              <a:rPr lang="es-DO" dirty="0"/>
            </a:br>
            <a:r>
              <a:rPr lang="es-DO" b="1" dirty="0"/>
              <a:t>1947: </a:t>
            </a:r>
            <a:r>
              <a:rPr lang="es-ES" b="1" dirty="0"/>
              <a:t>El Primer Transistor</a:t>
            </a:r>
            <a:endParaRPr lang="es-DO" dirty="0"/>
          </a:p>
        </p:txBody>
      </p:sp>
      <p:sp>
        <p:nvSpPr>
          <p:cNvPr id="3" name="Content Placeholder 2"/>
          <p:cNvSpPr>
            <a:spLocks noGrp="1"/>
          </p:cNvSpPr>
          <p:nvPr>
            <p:ph idx="4294967295"/>
          </p:nvPr>
        </p:nvSpPr>
        <p:spPr>
          <a:xfrm>
            <a:off x="457200" y="1143000"/>
            <a:ext cx="4419600" cy="3810000"/>
          </a:xfrm>
          <a:prstGeom prst="rect">
            <a:avLst/>
          </a:prstGeom>
        </p:spPr>
        <p:txBody>
          <a:bodyPr>
            <a:normAutofit/>
          </a:bodyPr>
          <a:lstStyle/>
          <a:p>
            <a:r>
              <a:rPr lang="es-DO" sz="2400" dirty="0"/>
              <a:t>Transistor de germanio (</a:t>
            </a:r>
            <a:r>
              <a:rPr lang="es-DO" sz="2400" dirty="0" err="1"/>
              <a:t>Brattain</a:t>
            </a:r>
            <a:r>
              <a:rPr lang="es-DO" sz="2400" dirty="0"/>
              <a:t> &amp; </a:t>
            </a:r>
            <a:r>
              <a:rPr lang="es-DO" sz="2400" dirty="0" err="1"/>
              <a:t>Bardeen</a:t>
            </a:r>
            <a:r>
              <a:rPr lang="es-DO" sz="2400" dirty="0"/>
              <a:t>) -1947.</a:t>
            </a:r>
          </a:p>
          <a:p>
            <a:r>
              <a:rPr lang="es-DO" sz="2400" dirty="0"/>
              <a:t>Transistor de unión bipolar (</a:t>
            </a:r>
            <a:r>
              <a:rPr lang="es-DO" sz="2400" dirty="0" err="1"/>
              <a:t>Shockley</a:t>
            </a:r>
            <a:r>
              <a:rPr lang="es-DO" sz="2400" dirty="0"/>
              <a:t>) -1949.</a:t>
            </a:r>
          </a:p>
          <a:p>
            <a:r>
              <a:rPr lang="es-DO" sz="2400" dirty="0"/>
              <a:t>Transistor de efecto de campo (MOSFET) (</a:t>
            </a:r>
            <a:r>
              <a:rPr lang="es-DO" sz="2400" dirty="0" err="1"/>
              <a:t>Hofstain</a:t>
            </a:r>
            <a:r>
              <a:rPr lang="es-DO" sz="2400" dirty="0"/>
              <a:t> &amp; </a:t>
            </a:r>
            <a:r>
              <a:rPr lang="es-DO" sz="2400" dirty="0" err="1"/>
              <a:t>Heiman</a:t>
            </a:r>
            <a:r>
              <a:rPr lang="es-DO" sz="2400" dirty="0"/>
              <a:t>) -1962 </a:t>
            </a:r>
          </a:p>
          <a:p>
            <a:pPr lvl="1"/>
            <a:r>
              <a:rPr lang="es-DO" sz="2000" dirty="0"/>
              <a:t>Primera patente en 1926 (</a:t>
            </a:r>
            <a:r>
              <a:rPr lang="es-DO" sz="2000" dirty="0" err="1"/>
              <a:t>Lilienfeld</a:t>
            </a:r>
            <a:r>
              <a:rPr lang="es-DO" sz="2000" dirty="0"/>
              <a:t>)</a:t>
            </a:r>
          </a:p>
          <a:p>
            <a:r>
              <a:rPr lang="es-DO" sz="2400" dirty="0"/>
              <a:t>Para 1960 todas las computadoras usaban transistores.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676400"/>
            <a:ext cx="2495550"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848225"/>
            <a:ext cx="7534275"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93799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833" y="239286"/>
            <a:ext cx="7772040" cy="1143000"/>
          </a:xfrm>
        </p:spPr>
        <p:txBody>
          <a:bodyPr/>
          <a:lstStyle/>
          <a:p>
            <a:pPr algn="ctr"/>
            <a:r>
              <a:rPr lang="es-DO" dirty="0"/>
              <a:t>CACHE CON SET ASOCIATIVOS</a:t>
            </a:r>
          </a:p>
        </p:txBody>
      </p:sp>
      <p:sp>
        <p:nvSpPr>
          <p:cNvPr id="3" name="Subtitle 2"/>
          <p:cNvSpPr>
            <a:spLocks noGrp="1"/>
          </p:cNvSpPr>
          <p:nvPr>
            <p:ph type="subTitle"/>
          </p:nvPr>
        </p:nvSpPr>
        <p:spPr>
          <a:xfrm>
            <a:off x="942833" y="1382286"/>
            <a:ext cx="7772040" cy="1143000"/>
          </a:xfrm>
        </p:spPr>
        <p:txBody>
          <a:bodyPr anchor="t"/>
          <a:lstStyle/>
          <a:p>
            <a:r>
              <a:rPr lang="es-DO" dirty="0"/>
              <a:t>Se caracteriza porque los set de este tienen mas de una línea de modo que</a:t>
            </a:r>
          </a:p>
          <a:p>
            <a:r>
              <a:rPr lang="es-DO" dirty="0"/>
              <a:t>1</a:t>
            </a:r>
            <a:r>
              <a:rPr lang="es-DO" i="1" dirty="0"/>
              <a:t>&lt;E &lt;C/B</a:t>
            </a:r>
          </a:p>
          <a:p>
            <a:endParaRPr lang="es-DO" dirty="0"/>
          </a:p>
        </p:txBody>
      </p:sp>
      <p:pic>
        <p:nvPicPr>
          <p:cNvPr id="4098" name="Picture 2"/>
          <p:cNvPicPr>
            <a:picLocks noChangeAspect="1" noChangeArrowheads="1"/>
          </p:cNvPicPr>
          <p:nvPr/>
        </p:nvPicPr>
        <p:blipFill>
          <a:blip r:embed="rId2" cstate="print"/>
          <a:srcRect/>
          <a:stretch>
            <a:fillRect/>
          </a:stretch>
        </p:blipFill>
        <p:spPr bwMode="auto">
          <a:xfrm>
            <a:off x="1876425" y="2057400"/>
            <a:ext cx="5391150" cy="2743200"/>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80"/>
            <a:ext cx="7772040" cy="639720"/>
          </a:xfrm>
        </p:spPr>
        <p:txBody>
          <a:bodyPr/>
          <a:lstStyle/>
          <a:p>
            <a:pPr algn="ctr"/>
            <a:r>
              <a:rPr lang="es-DO" dirty="0"/>
              <a:t>CACHE CON SET ASOCIATIVOS</a:t>
            </a:r>
          </a:p>
        </p:txBody>
      </p:sp>
      <p:sp>
        <p:nvSpPr>
          <p:cNvPr id="3" name="Subtitle 2"/>
          <p:cNvSpPr>
            <a:spLocks noGrp="1"/>
          </p:cNvSpPr>
          <p:nvPr>
            <p:ph type="subTitle"/>
          </p:nvPr>
        </p:nvSpPr>
        <p:spPr>
          <a:xfrm>
            <a:off x="762000" y="1371600"/>
            <a:ext cx="7772040" cy="1143000"/>
          </a:xfrm>
        </p:spPr>
        <p:txBody>
          <a:bodyPr anchor="t"/>
          <a:lstStyle/>
          <a:p>
            <a:r>
              <a:rPr lang="es-DO" dirty="0"/>
              <a:t>Se deben de validar al igual que el </a:t>
            </a:r>
            <a:r>
              <a:rPr lang="es-DO" dirty="0" err="1"/>
              <a:t>Direct</a:t>
            </a:r>
            <a:r>
              <a:rPr lang="es-DO" dirty="0"/>
              <a:t> </a:t>
            </a:r>
            <a:r>
              <a:rPr lang="es-DO" dirty="0" err="1"/>
              <a:t>mapped</a:t>
            </a:r>
            <a:r>
              <a:rPr lang="es-DO" dirty="0"/>
              <a:t> cache, el set, el </a:t>
            </a:r>
            <a:r>
              <a:rPr lang="es-DO" dirty="0" err="1"/>
              <a:t>tag</a:t>
            </a:r>
            <a:r>
              <a:rPr lang="es-DO" dirty="0"/>
              <a:t>, el bit </a:t>
            </a:r>
          </a:p>
          <a:p>
            <a:r>
              <a:rPr lang="es-DO" dirty="0"/>
              <a:t>de validación y en caso de pasar la validación se accede al block (</a:t>
            </a:r>
            <a:r>
              <a:rPr lang="es-DO" dirty="0" err="1"/>
              <a:t>info</a:t>
            </a:r>
            <a:r>
              <a:rPr lang="es-DO" dirty="0"/>
              <a:t>), </a:t>
            </a:r>
          </a:p>
          <a:p>
            <a:r>
              <a:rPr lang="es-DO" dirty="0"/>
              <a:t>utilizando los bits de block.</a:t>
            </a:r>
          </a:p>
          <a:p>
            <a:r>
              <a:rPr lang="es-DO" dirty="0"/>
              <a:t> </a:t>
            </a:r>
          </a:p>
        </p:txBody>
      </p:sp>
      <p:pic>
        <p:nvPicPr>
          <p:cNvPr id="5122" name="Picture 2"/>
          <p:cNvPicPr>
            <a:picLocks noChangeAspect="1" noChangeArrowheads="1"/>
          </p:cNvPicPr>
          <p:nvPr/>
        </p:nvPicPr>
        <p:blipFill>
          <a:blip r:embed="rId2" cstate="print"/>
          <a:srcRect/>
          <a:stretch>
            <a:fillRect/>
          </a:stretch>
        </p:blipFill>
        <p:spPr bwMode="auto">
          <a:xfrm>
            <a:off x="838200" y="2667000"/>
            <a:ext cx="3613288" cy="190500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4800600" y="3886200"/>
            <a:ext cx="3857625" cy="2142466"/>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80"/>
            <a:ext cx="7772040" cy="639720"/>
          </a:xfrm>
        </p:spPr>
        <p:txBody>
          <a:bodyPr/>
          <a:lstStyle/>
          <a:p>
            <a:pPr algn="ctr"/>
            <a:r>
              <a:rPr lang="es-DO" dirty="0"/>
              <a:t>CACHE CON SET ASOCIATIVOS</a:t>
            </a:r>
          </a:p>
        </p:txBody>
      </p:sp>
      <p:sp>
        <p:nvSpPr>
          <p:cNvPr id="3" name="Subtitle 2"/>
          <p:cNvSpPr>
            <a:spLocks noGrp="1"/>
          </p:cNvSpPr>
          <p:nvPr>
            <p:ph type="subTitle"/>
          </p:nvPr>
        </p:nvSpPr>
        <p:spPr>
          <a:xfrm>
            <a:off x="914400" y="1066800"/>
            <a:ext cx="7696200" cy="4572000"/>
          </a:xfrm>
        </p:spPr>
        <p:txBody>
          <a:bodyPr anchor="t"/>
          <a:lstStyle/>
          <a:p>
            <a:r>
              <a:rPr lang="es-DO" dirty="0"/>
              <a:t>Ventajas: Se tienen menos posibilidades de un fallo por conflicto. </a:t>
            </a:r>
          </a:p>
          <a:p>
            <a:endParaRPr lang="es-DO" dirty="0"/>
          </a:p>
          <a:p>
            <a:r>
              <a:rPr lang="es-DO" dirty="0"/>
              <a:t>Desventajas:</a:t>
            </a:r>
          </a:p>
          <a:p>
            <a:r>
              <a:rPr lang="es-DO" dirty="0"/>
              <a:t>La lógica de reemplazo de información cuando se tiene una falla de cache, </a:t>
            </a:r>
          </a:p>
          <a:p>
            <a:r>
              <a:rPr lang="es-DO" dirty="0"/>
              <a:t>puede ser muy compleja, y su funcionamiento dependerá del método utilizado</a:t>
            </a:r>
          </a:p>
          <a:p>
            <a:r>
              <a:rPr lang="es-DO" dirty="0"/>
              <a:t>para esto.   </a:t>
            </a:r>
          </a:p>
          <a:p>
            <a:r>
              <a:rPr lang="es-DO" dirty="0"/>
              <a:t>Los métodos a utilizar pueden ser:</a:t>
            </a:r>
          </a:p>
          <a:p>
            <a:endParaRPr lang="es-DO" dirty="0"/>
          </a:p>
          <a:p>
            <a:pPr>
              <a:buFont typeface="Arial" pitchFamily="34" charset="0"/>
              <a:buChar char="•"/>
            </a:pPr>
            <a:r>
              <a:rPr lang="es-DO" dirty="0"/>
              <a:t>Reemplazo de la información menos utilizada en un lapso de tiempo </a:t>
            </a:r>
            <a:r>
              <a:rPr lang="es-DO" dirty="0" err="1"/>
              <a:t>espe</a:t>
            </a:r>
            <a:r>
              <a:rPr lang="es-DO" dirty="0"/>
              <a:t>-</a:t>
            </a:r>
          </a:p>
          <a:p>
            <a:r>
              <a:rPr lang="es-DO" dirty="0" err="1"/>
              <a:t>cífico</a:t>
            </a:r>
            <a:r>
              <a:rPr lang="es-DO" dirty="0"/>
              <a:t>.(LFU-</a:t>
            </a:r>
            <a:r>
              <a:rPr lang="es-DO" dirty="0" err="1"/>
              <a:t>Least</a:t>
            </a:r>
            <a:r>
              <a:rPr lang="es-DO" dirty="0"/>
              <a:t> </a:t>
            </a:r>
            <a:r>
              <a:rPr lang="es-DO" dirty="0" err="1"/>
              <a:t>Frequently</a:t>
            </a:r>
            <a:r>
              <a:rPr lang="es-DO" dirty="0"/>
              <a:t> </a:t>
            </a:r>
            <a:r>
              <a:rPr lang="es-DO" dirty="0" err="1"/>
              <a:t>used</a:t>
            </a:r>
            <a:r>
              <a:rPr lang="es-DO" dirty="0"/>
              <a:t>)</a:t>
            </a:r>
          </a:p>
          <a:p>
            <a:endParaRPr lang="es-DO" dirty="0"/>
          </a:p>
          <a:p>
            <a:pPr>
              <a:buFont typeface="Arial" pitchFamily="34" charset="0"/>
              <a:buChar char="•"/>
            </a:pPr>
            <a:r>
              <a:rPr lang="es-DO" dirty="0"/>
              <a:t>Reemplazo de la información que tiene  mas tiempo sin requerirse. </a:t>
            </a:r>
          </a:p>
          <a:p>
            <a:r>
              <a:rPr lang="es-DO" dirty="0"/>
              <a:t>(LRU-</a:t>
            </a:r>
            <a:r>
              <a:rPr lang="es-DO" dirty="0" err="1"/>
              <a:t>Least</a:t>
            </a:r>
            <a:r>
              <a:rPr lang="es-DO" dirty="0"/>
              <a:t> </a:t>
            </a:r>
            <a:r>
              <a:rPr lang="es-DO" dirty="0" err="1"/>
              <a:t>Recently</a:t>
            </a:r>
            <a:r>
              <a:rPr lang="es-DO" dirty="0"/>
              <a:t> </a:t>
            </a:r>
            <a:r>
              <a:rPr lang="es-DO" dirty="0" err="1"/>
              <a:t>used</a:t>
            </a:r>
            <a:r>
              <a:rPr lang="es-DO" dirty="0"/>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80"/>
            <a:ext cx="7772040" cy="868320"/>
          </a:xfrm>
        </p:spPr>
        <p:txBody>
          <a:bodyPr/>
          <a:lstStyle/>
          <a:p>
            <a:pPr algn="ctr"/>
            <a:r>
              <a:rPr lang="es-DO" dirty="0"/>
              <a:t>CACHE TOTALMENTE ASOCIATIVO</a:t>
            </a:r>
          </a:p>
        </p:txBody>
      </p:sp>
      <p:sp>
        <p:nvSpPr>
          <p:cNvPr id="3" name="Subtitle 2"/>
          <p:cNvSpPr>
            <a:spLocks noGrp="1"/>
          </p:cNvSpPr>
          <p:nvPr>
            <p:ph type="subTitle"/>
          </p:nvPr>
        </p:nvSpPr>
        <p:spPr>
          <a:xfrm>
            <a:off x="914400" y="1143000"/>
            <a:ext cx="7457170" cy="1107996"/>
          </a:xfrm>
        </p:spPr>
        <p:txBody>
          <a:bodyPr anchor="t">
            <a:spAutoFit/>
          </a:bodyPr>
          <a:lstStyle/>
          <a:p>
            <a:r>
              <a:rPr lang="es-DO" dirty="0"/>
              <a:t>Consiste en un tipo de cache donde que tiene un solo Set (</a:t>
            </a:r>
            <a:r>
              <a:rPr lang="es-DO" i="1" dirty="0"/>
              <a:t>E = C/B)</a:t>
            </a:r>
            <a:r>
              <a:rPr lang="es-DO" dirty="0"/>
              <a:t>, por </a:t>
            </a:r>
          </a:p>
          <a:p>
            <a:r>
              <a:rPr lang="es-DO" dirty="0"/>
              <a:t>donde se encuentran todas las líneas.</a:t>
            </a:r>
          </a:p>
          <a:p>
            <a:endParaRPr lang="es-DO" dirty="0"/>
          </a:p>
          <a:p>
            <a:r>
              <a:rPr lang="es-DO" dirty="0"/>
              <a:t>El acceso a este se realiza con sólo el </a:t>
            </a:r>
            <a:r>
              <a:rPr lang="es-DO" dirty="0" err="1"/>
              <a:t>Tag</a:t>
            </a:r>
            <a:r>
              <a:rPr lang="es-DO" dirty="0"/>
              <a:t> y el offset del block.,</a:t>
            </a:r>
          </a:p>
        </p:txBody>
      </p:sp>
      <p:pic>
        <p:nvPicPr>
          <p:cNvPr id="1026" name="Picture 2"/>
          <p:cNvPicPr>
            <a:picLocks noChangeAspect="1" noChangeArrowheads="1"/>
          </p:cNvPicPr>
          <p:nvPr/>
        </p:nvPicPr>
        <p:blipFill>
          <a:blip r:embed="rId2" cstate="print"/>
          <a:srcRect/>
          <a:stretch>
            <a:fillRect/>
          </a:stretch>
        </p:blipFill>
        <p:spPr bwMode="auto">
          <a:xfrm>
            <a:off x="1066800" y="2514600"/>
            <a:ext cx="4800600" cy="174755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572000" y="4191000"/>
            <a:ext cx="4210050" cy="2124162"/>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CACHE TOTALMENTE ASOCIATIVO</a:t>
            </a:r>
          </a:p>
        </p:txBody>
      </p:sp>
      <p:sp>
        <p:nvSpPr>
          <p:cNvPr id="3" name="Subtitle 2"/>
          <p:cNvSpPr>
            <a:spLocks noGrp="1"/>
          </p:cNvSpPr>
          <p:nvPr>
            <p:ph type="subTitle"/>
          </p:nvPr>
        </p:nvSpPr>
        <p:spPr>
          <a:xfrm>
            <a:off x="914400" y="1447920"/>
            <a:ext cx="7386638" cy="1107996"/>
          </a:xfrm>
        </p:spPr>
        <p:txBody>
          <a:bodyPr anchor="t">
            <a:spAutoFit/>
          </a:bodyPr>
          <a:lstStyle/>
          <a:p>
            <a:r>
              <a:rPr lang="es-DO" dirty="0"/>
              <a:t>Desventajas:  Son caros y difíciles de producir. Por lo que se utilizan en </a:t>
            </a:r>
          </a:p>
          <a:p>
            <a:r>
              <a:rPr lang="es-DO" dirty="0"/>
              <a:t>pequeños. </a:t>
            </a:r>
          </a:p>
          <a:p>
            <a:endParaRPr lang="es-DO" dirty="0"/>
          </a:p>
          <a:p>
            <a:r>
              <a:rPr lang="es-DO" dirty="0"/>
              <a:t>Ventajas: Son rápidos.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ESCRITURA EN LOS CACHES</a:t>
            </a:r>
          </a:p>
        </p:txBody>
      </p:sp>
      <p:sp>
        <p:nvSpPr>
          <p:cNvPr id="3" name="Subtitle 2"/>
          <p:cNvSpPr>
            <a:spLocks noGrp="1"/>
          </p:cNvSpPr>
          <p:nvPr>
            <p:ph type="subTitle"/>
          </p:nvPr>
        </p:nvSpPr>
        <p:spPr>
          <a:xfrm>
            <a:off x="838200" y="1676400"/>
            <a:ext cx="7772040" cy="1143000"/>
          </a:xfrm>
        </p:spPr>
        <p:txBody>
          <a:bodyPr anchor="t"/>
          <a:lstStyle/>
          <a:p>
            <a:r>
              <a:rPr lang="es-DO" dirty="0"/>
              <a:t>El caso de la escritura es diferente al de la lectura en el sentido de que la </a:t>
            </a:r>
          </a:p>
          <a:p>
            <a:r>
              <a:rPr lang="es-DO" dirty="0"/>
              <a:t>Información sobre la que se trabaja debe actualizarse en la memoria de </a:t>
            </a:r>
          </a:p>
          <a:p>
            <a:r>
              <a:rPr lang="es-DO" dirty="0"/>
              <a:t>menos jerarquía. </a:t>
            </a:r>
          </a:p>
          <a:p>
            <a:r>
              <a:rPr lang="es-DO" dirty="0"/>
              <a:t>Este proceso se realiza de diferentes dependiendo de si se tiene un acierto (Hit)</a:t>
            </a:r>
          </a:p>
          <a:p>
            <a:r>
              <a:rPr lang="es-DO" dirty="0"/>
              <a:t>o un desacierto (Miss)</a:t>
            </a:r>
          </a:p>
          <a:p>
            <a:endParaRPr lang="es-DO" dirty="0"/>
          </a:p>
          <a:p>
            <a:r>
              <a:rPr lang="es-DO" dirty="0"/>
              <a:t>En el caso de </a:t>
            </a:r>
            <a:r>
              <a:rPr lang="es-DO" b="1" dirty="0"/>
              <a:t>los aciertos </a:t>
            </a:r>
            <a:r>
              <a:rPr lang="es-DO" dirty="0"/>
              <a:t>se pueden tener varios tipos de métodos a usar:</a:t>
            </a:r>
          </a:p>
          <a:p>
            <a:endParaRPr lang="es-DO" dirty="0"/>
          </a:p>
          <a:p>
            <a:r>
              <a:rPr lang="es-DO" b="1" dirty="0" err="1"/>
              <a:t>Write</a:t>
            </a:r>
            <a:r>
              <a:rPr lang="es-DO" b="1" dirty="0"/>
              <a:t>- </a:t>
            </a:r>
            <a:r>
              <a:rPr lang="es-DO" b="1" dirty="0" err="1"/>
              <a:t>through</a:t>
            </a:r>
            <a:r>
              <a:rPr lang="es-DO" dirty="0"/>
              <a:t>: Cuando se acierta un dato en el cache este se actualiza en</a:t>
            </a:r>
          </a:p>
          <a:p>
            <a:r>
              <a:rPr lang="es-DO" dirty="0"/>
              <a:t>la memoria de menor jerarquía de la cual toma los datos el cache.</a:t>
            </a:r>
          </a:p>
          <a:p>
            <a:endParaRPr lang="es-DO" dirty="0"/>
          </a:p>
          <a:p>
            <a:r>
              <a:rPr lang="es-DO" b="1" dirty="0" err="1"/>
              <a:t>Write</a:t>
            </a:r>
            <a:r>
              <a:rPr lang="es-DO" b="1" dirty="0"/>
              <a:t>-Back: </a:t>
            </a:r>
            <a:r>
              <a:rPr lang="es-DO" dirty="0"/>
              <a:t> En este caso la actualización de la información no se realiza</a:t>
            </a:r>
          </a:p>
          <a:p>
            <a:r>
              <a:rPr lang="es-DO" dirty="0"/>
              <a:t>hasta que la lógica de llenado del cache debe de modificar el bloque </a:t>
            </a:r>
          </a:p>
          <a:p>
            <a:r>
              <a:rPr lang="es-DO" dirty="0"/>
              <a:t>actualizado.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ESCRITURA EN LOS CACHES</a:t>
            </a:r>
          </a:p>
        </p:txBody>
      </p:sp>
      <p:sp>
        <p:nvSpPr>
          <p:cNvPr id="3" name="Subtitle 2"/>
          <p:cNvSpPr>
            <a:spLocks noGrp="1"/>
          </p:cNvSpPr>
          <p:nvPr>
            <p:ph type="subTitle"/>
          </p:nvPr>
        </p:nvSpPr>
        <p:spPr>
          <a:xfrm>
            <a:off x="1066800" y="1143000"/>
            <a:ext cx="7772040" cy="1143000"/>
          </a:xfrm>
        </p:spPr>
        <p:txBody>
          <a:bodyPr anchor="t"/>
          <a:lstStyle/>
          <a:p>
            <a:r>
              <a:rPr lang="es-DO" dirty="0"/>
              <a:t>En el caso de </a:t>
            </a:r>
            <a:r>
              <a:rPr lang="es-DO" b="1" dirty="0"/>
              <a:t>los desaciertos </a:t>
            </a:r>
            <a:r>
              <a:rPr lang="es-DO" dirty="0"/>
              <a:t>se pueden tener varios tipos de métodos</a:t>
            </a:r>
          </a:p>
          <a:p>
            <a:r>
              <a:rPr lang="es-DO" dirty="0"/>
              <a:t> a usar, estos son:</a:t>
            </a:r>
          </a:p>
          <a:p>
            <a:endParaRPr lang="es-DO" dirty="0"/>
          </a:p>
          <a:p>
            <a:r>
              <a:rPr lang="es-DO" b="1" dirty="0" err="1"/>
              <a:t>Write</a:t>
            </a:r>
            <a:r>
              <a:rPr lang="es-DO" b="1" dirty="0"/>
              <a:t> </a:t>
            </a:r>
            <a:r>
              <a:rPr lang="es-DO" b="1" dirty="0" err="1"/>
              <a:t>Allocate</a:t>
            </a:r>
            <a:r>
              <a:rPr lang="es-DO" b="1" dirty="0"/>
              <a:t>: </a:t>
            </a:r>
            <a:r>
              <a:rPr lang="es-DO" dirty="0"/>
              <a:t> Cuando ocurre un desacierto, la información del bloque se </a:t>
            </a:r>
          </a:p>
          <a:p>
            <a:r>
              <a:rPr lang="es-DO" dirty="0"/>
              <a:t>Actualiza con información desde el nivel siguiente de menor jerarquía y </a:t>
            </a:r>
          </a:p>
          <a:p>
            <a:r>
              <a:rPr lang="es-DO" dirty="0"/>
              <a:t>Actualiza luego la información en el cache.</a:t>
            </a:r>
          </a:p>
          <a:p>
            <a:endParaRPr lang="es-DO" dirty="0"/>
          </a:p>
          <a:p>
            <a:r>
              <a:rPr lang="es-DO" b="1" dirty="0"/>
              <a:t>No </a:t>
            </a:r>
            <a:r>
              <a:rPr lang="es-DO" b="1" dirty="0" err="1"/>
              <a:t>Write</a:t>
            </a:r>
            <a:r>
              <a:rPr lang="es-DO" b="1" dirty="0"/>
              <a:t> </a:t>
            </a:r>
            <a:r>
              <a:rPr lang="es-DO" b="1" dirty="0" err="1"/>
              <a:t>Allocate</a:t>
            </a:r>
            <a:r>
              <a:rPr lang="es-DO" b="1" dirty="0"/>
              <a:t>: </a:t>
            </a:r>
            <a:r>
              <a:rPr lang="es-DO" dirty="0"/>
              <a:t> En este caso se actualiza la información directamente en </a:t>
            </a:r>
          </a:p>
          <a:p>
            <a:r>
              <a:rPr lang="es-DO" dirty="0"/>
              <a:t>el bloque de memoria de menor jerarquía.</a:t>
            </a:r>
          </a:p>
          <a:p>
            <a:endParaRPr lang="es-DO" dirty="0"/>
          </a:p>
          <a:p>
            <a:r>
              <a:rPr lang="es-DO" dirty="0"/>
              <a:t>La combinación que se encuentra en los caches por lo general es:</a:t>
            </a:r>
          </a:p>
          <a:p>
            <a:r>
              <a:rPr lang="es-DO" b="1" dirty="0" err="1"/>
              <a:t>Write</a:t>
            </a:r>
            <a:r>
              <a:rPr lang="es-DO" b="1" dirty="0"/>
              <a:t>- </a:t>
            </a:r>
            <a:r>
              <a:rPr lang="es-DO" b="1" dirty="0" err="1"/>
              <a:t>through+No</a:t>
            </a:r>
            <a:r>
              <a:rPr lang="es-DO" b="1" dirty="0"/>
              <a:t> </a:t>
            </a:r>
            <a:r>
              <a:rPr lang="es-DO" b="1" dirty="0" err="1"/>
              <a:t>Write</a:t>
            </a:r>
            <a:r>
              <a:rPr lang="es-DO" b="1" dirty="0"/>
              <a:t> </a:t>
            </a:r>
            <a:r>
              <a:rPr lang="es-DO" b="1" dirty="0" err="1"/>
              <a:t>Allocate</a:t>
            </a:r>
            <a:r>
              <a:rPr lang="es-DO" b="1" dirty="0"/>
              <a:t> </a:t>
            </a:r>
            <a:r>
              <a:rPr lang="es-DO" dirty="0"/>
              <a:t>y</a:t>
            </a:r>
            <a:r>
              <a:rPr lang="es-DO" b="1" dirty="0"/>
              <a:t> </a:t>
            </a:r>
            <a:r>
              <a:rPr lang="es-DO" b="1" dirty="0" err="1"/>
              <a:t>Write</a:t>
            </a:r>
            <a:r>
              <a:rPr lang="es-DO" b="1" dirty="0"/>
              <a:t>-Back+ </a:t>
            </a:r>
            <a:r>
              <a:rPr lang="es-DO" b="1" dirty="0" err="1"/>
              <a:t>Write</a:t>
            </a:r>
            <a:r>
              <a:rPr lang="es-DO" b="1" dirty="0"/>
              <a:t> </a:t>
            </a:r>
            <a:r>
              <a:rPr lang="es-DO" b="1" dirty="0" err="1"/>
              <a:t>Allocate</a:t>
            </a:r>
            <a:r>
              <a:rPr lang="es-DO" b="1" dirty="0"/>
              <a:t>.</a:t>
            </a:r>
            <a:endParaRPr lang="es-DO" dirty="0"/>
          </a:p>
          <a:p>
            <a:endParaRPr lang="es-DO" dirty="0"/>
          </a:p>
          <a:p>
            <a:endParaRPr lang="es-DO"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ESTRUCTURA DE LOS CACHE DE PROCESADORES ACTUALES.</a:t>
            </a:r>
          </a:p>
        </p:txBody>
      </p:sp>
      <p:sp>
        <p:nvSpPr>
          <p:cNvPr id="3" name="Subtitle 2"/>
          <p:cNvSpPr>
            <a:spLocks noGrp="1"/>
          </p:cNvSpPr>
          <p:nvPr>
            <p:ph type="subTitle"/>
          </p:nvPr>
        </p:nvSpPr>
        <p:spPr>
          <a:xfrm>
            <a:off x="838200" y="1600200"/>
            <a:ext cx="7772040" cy="1143000"/>
          </a:xfrm>
        </p:spPr>
        <p:txBody>
          <a:bodyPr anchor="t"/>
          <a:lstStyle/>
          <a:p>
            <a:r>
              <a:rPr lang="es-DO" dirty="0"/>
              <a:t>En los microprocesadores actuales, los caches caracterizan porque son:</a:t>
            </a:r>
          </a:p>
          <a:p>
            <a:endParaRPr lang="es-DO" dirty="0"/>
          </a:p>
          <a:p>
            <a:pPr>
              <a:buFont typeface="Arial" pitchFamily="34" charset="0"/>
              <a:buChar char="•"/>
            </a:pPr>
            <a:r>
              <a:rPr lang="es-DO" dirty="0"/>
              <a:t>De tecnología </a:t>
            </a:r>
            <a:r>
              <a:rPr lang="es-DO" dirty="0" err="1"/>
              <a:t>Sram</a:t>
            </a:r>
            <a:r>
              <a:rPr lang="es-DO" dirty="0"/>
              <a:t>.</a:t>
            </a:r>
          </a:p>
          <a:p>
            <a:pPr>
              <a:buFont typeface="Arial" pitchFamily="34" charset="0"/>
              <a:buChar char="•"/>
            </a:pPr>
            <a:endParaRPr lang="es-DO" dirty="0"/>
          </a:p>
          <a:p>
            <a:pPr>
              <a:buFont typeface="Arial" pitchFamily="34" charset="0"/>
              <a:buChar char="•"/>
            </a:pPr>
            <a:r>
              <a:rPr lang="es-DO" dirty="0"/>
              <a:t>Se tiene caches separados para Datos (d-cache) y instrucciones (i-cache).</a:t>
            </a:r>
          </a:p>
          <a:p>
            <a:pPr>
              <a:buFont typeface="Arial" pitchFamily="34" charset="0"/>
              <a:buChar char="•"/>
            </a:pPr>
            <a:endParaRPr lang="es-DO" dirty="0"/>
          </a:p>
          <a:p>
            <a:pPr>
              <a:buFont typeface="Arial" pitchFamily="34" charset="0"/>
              <a:buChar char="•"/>
            </a:pPr>
            <a:r>
              <a:rPr lang="es-DO" dirty="0"/>
              <a:t>Por lo general tienen tres caches L1, L2 y L3.</a:t>
            </a:r>
          </a:p>
          <a:p>
            <a:pPr>
              <a:buFont typeface="Arial" pitchFamily="34" charset="0"/>
              <a:buChar char="•"/>
            </a:pPr>
            <a:endParaRPr lang="es-DO" dirty="0"/>
          </a:p>
          <a:p>
            <a:pPr>
              <a:buFont typeface="Arial" pitchFamily="34" charset="0"/>
              <a:buChar char="•"/>
            </a:pPr>
            <a:r>
              <a:rPr lang="es-DO" dirty="0"/>
              <a:t>Tener caches separados de Datos e instrucciones, permiten que se puedan </a:t>
            </a:r>
          </a:p>
          <a:p>
            <a:r>
              <a:rPr lang="es-DO" dirty="0"/>
              <a:t> acceder ambas datos e instrucciones a la vez. Permiten que puedan </a:t>
            </a:r>
          </a:p>
          <a:p>
            <a:r>
              <a:rPr lang="es-DO" dirty="0"/>
              <a:t>implementarse de formas diferentes de modo que se escoja el tipo de cache</a:t>
            </a:r>
          </a:p>
          <a:p>
            <a:r>
              <a:rPr lang="es-DO" dirty="0"/>
              <a:t>mas adecuado para una tarea en particular. </a:t>
            </a:r>
          </a:p>
          <a:p>
            <a:pPr>
              <a:buFont typeface="Arial" pitchFamily="34" charset="0"/>
              <a:buChar char="•"/>
            </a:pPr>
            <a:endParaRPr lang="es-DO" dirty="0"/>
          </a:p>
          <a:p>
            <a:pPr>
              <a:buFont typeface="Arial" pitchFamily="34" charset="0"/>
              <a:buChar char="•"/>
            </a:pPr>
            <a:endParaRPr lang="es-DO"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PARÁMETROS DE DESEMPEÑO DE LOS CACHE.</a:t>
            </a:r>
          </a:p>
        </p:txBody>
      </p:sp>
      <p:sp>
        <p:nvSpPr>
          <p:cNvPr id="3" name="Subtitle 2"/>
          <p:cNvSpPr>
            <a:spLocks noGrp="1"/>
          </p:cNvSpPr>
          <p:nvPr>
            <p:ph type="subTitle"/>
          </p:nvPr>
        </p:nvSpPr>
        <p:spPr>
          <a:xfrm>
            <a:off x="762000" y="1600200"/>
            <a:ext cx="7772040" cy="1143000"/>
          </a:xfrm>
        </p:spPr>
        <p:txBody>
          <a:bodyPr anchor="t"/>
          <a:lstStyle/>
          <a:p>
            <a:r>
              <a:rPr lang="es-DO" b="1" dirty="0"/>
              <a:t>Miss </a:t>
            </a:r>
            <a:r>
              <a:rPr lang="es-DO" b="1" dirty="0" err="1"/>
              <a:t>rate</a:t>
            </a:r>
            <a:r>
              <a:rPr lang="es-DO" dirty="0"/>
              <a:t>: Fracción de referencias a memoria o de parte de un programa</a:t>
            </a:r>
          </a:p>
          <a:p>
            <a:r>
              <a:rPr lang="es-DO" dirty="0"/>
              <a:t>Que no acierta (Miss). Se calcula en #fallas/#de referencias.</a:t>
            </a:r>
          </a:p>
          <a:p>
            <a:endParaRPr lang="es-DO" dirty="0"/>
          </a:p>
          <a:p>
            <a:r>
              <a:rPr lang="es-DO" b="1" dirty="0"/>
              <a:t>Hit </a:t>
            </a:r>
            <a:r>
              <a:rPr lang="es-DO" b="1" dirty="0" err="1"/>
              <a:t>Rate</a:t>
            </a:r>
            <a:r>
              <a:rPr lang="es-DO" dirty="0"/>
              <a:t>: </a:t>
            </a:r>
            <a:r>
              <a:rPr lang="es-DO" dirty="0" err="1"/>
              <a:t>Fraccion</a:t>
            </a:r>
            <a:r>
              <a:rPr lang="es-DO" dirty="0"/>
              <a:t> de referencias a memoria o de una parte de un programa</a:t>
            </a:r>
          </a:p>
          <a:p>
            <a:r>
              <a:rPr lang="es-DO" dirty="0"/>
              <a:t>que acierta (Hit). Hit </a:t>
            </a:r>
            <a:r>
              <a:rPr lang="es-DO" dirty="0" err="1"/>
              <a:t>rate</a:t>
            </a:r>
            <a:r>
              <a:rPr lang="es-DO" dirty="0"/>
              <a:t>=1-miss </a:t>
            </a:r>
            <a:r>
              <a:rPr lang="es-DO" dirty="0" err="1"/>
              <a:t>rate</a:t>
            </a:r>
            <a:r>
              <a:rPr lang="es-DO" dirty="0"/>
              <a:t> </a:t>
            </a:r>
          </a:p>
          <a:p>
            <a:endParaRPr lang="es-DO" dirty="0"/>
          </a:p>
          <a:p>
            <a:r>
              <a:rPr lang="es-DO" b="1" dirty="0"/>
              <a:t>Hit Time</a:t>
            </a:r>
            <a:r>
              <a:rPr lang="es-DO" dirty="0"/>
              <a:t>: Tiempo para llevar un valor del cache al </a:t>
            </a:r>
            <a:r>
              <a:rPr lang="es-DO" dirty="0" err="1"/>
              <a:t>cpu</a:t>
            </a:r>
            <a:r>
              <a:rPr lang="es-DO" dirty="0"/>
              <a:t>.</a:t>
            </a:r>
          </a:p>
          <a:p>
            <a:endParaRPr lang="es-DO" dirty="0"/>
          </a:p>
          <a:p>
            <a:r>
              <a:rPr lang="es-DO" b="1" dirty="0"/>
              <a:t>Miss </a:t>
            </a:r>
            <a:r>
              <a:rPr lang="es-DO" b="1" dirty="0" err="1"/>
              <a:t>Penalty</a:t>
            </a:r>
            <a:r>
              <a:rPr lang="es-DO" b="1" dirty="0"/>
              <a:t>: </a:t>
            </a:r>
            <a:r>
              <a:rPr lang="es-DO" dirty="0"/>
              <a:t> Tiempo extra necesario debido a un desacierto (Miss)</a:t>
            </a:r>
            <a:endParaRPr lang="es-DO" b="1" dirty="0"/>
          </a:p>
          <a:p>
            <a:endParaRPr lang="es-DO" dirty="0"/>
          </a:p>
          <a:p>
            <a:endParaRPr lang="es-DO"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dirty="0"/>
              <a:t>CARACTERISTICAS DE LOS CACHE QUE INFLUYEN EN SU DESEMPEÑO.</a:t>
            </a:r>
          </a:p>
        </p:txBody>
      </p:sp>
      <p:sp>
        <p:nvSpPr>
          <p:cNvPr id="3" name="Subtitle 2"/>
          <p:cNvSpPr>
            <a:spLocks noGrp="1"/>
          </p:cNvSpPr>
          <p:nvPr>
            <p:ph type="subTitle"/>
          </p:nvPr>
        </p:nvSpPr>
        <p:spPr>
          <a:xfrm>
            <a:off x="838200" y="1600200"/>
            <a:ext cx="7772040" cy="1143000"/>
          </a:xfrm>
        </p:spPr>
        <p:txBody>
          <a:bodyPr anchor="t"/>
          <a:lstStyle/>
          <a:p>
            <a:r>
              <a:rPr lang="es-DO" b="1" dirty="0"/>
              <a:t>Tamaño del cache:</a:t>
            </a:r>
            <a:r>
              <a:rPr lang="es-DO" dirty="0"/>
              <a:t> Aumenta la posibilidad de tener un Hit </a:t>
            </a:r>
            <a:r>
              <a:rPr lang="es-DO" dirty="0" err="1"/>
              <a:t>rate</a:t>
            </a:r>
            <a:r>
              <a:rPr lang="es-DO" dirty="0"/>
              <a:t> mas alto, </a:t>
            </a:r>
          </a:p>
          <a:p>
            <a:r>
              <a:rPr lang="es-DO" dirty="0"/>
              <a:t>pero las memorias </a:t>
            </a:r>
            <a:r>
              <a:rPr lang="es-DO" dirty="0" err="1"/>
              <a:t>miesntras</a:t>
            </a:r>
            <a:r>
              <a:rPr lang="es-DO" dirty="0"/>
              <a:t> mas grandes mas lentas se hacen.</a:t>
            </a:r>
          </a:p>
          <a:p>
            <a:endParaRPr lang="es-DO" dirty="0"/>
          </a:p>
          <a:p>
            <a:r>
              <a:rPr lang="es-DO" b="1" dirty="0"/>
              <a:t>Tamaño de los bloques (Block </a:t>
            </a:r>
            <a:r>
              <a:rPr lang="es-DO" b="1" dirty="0" err="1"/>
              <a:t>size</a:t>
            </a:r>
            <a:r>
              <a:rPr lang="es-DO" dirty="0"/>
              <a:t>): Bloques grandes, pueden mejorar </a:t>
            </a:r>
          </a:p>
          <a:p>
            <a:r>
              <a:rPr lang="es-DO" dirty="0"/>
              <a:t>el hit </a:t>
            </a:r>
            <a:r>
              <a:rPr lang="es-DO" dirty="0" err="1"/>
              <a:t>rate</a:t>
            </a:r>
            <a:r>
              <a:rPr lang="es-DO" dirty="0"/>
              <a:t>, pero pueden perjudicar el miss </a:t>
            </a:r>
            <a:r>
              <a:rPr lang="es-DO" dirty="0" err="1"/>
              <a:t>penalty</a:t>
            </a:r>
            <a:r>
              <a:rPr lang="es-DO" dirty="0"/>
              <a:t> debido se trasfiere mayor </a:t>
            </a:r>
          </a:p>
          <a:p>
            <a:r>
              <a:rPr lang="es-DO" dirty="0"/>
              <a:t>Información al nivel inferior. </a:t>
            </a:r>
          </a:p>
          <a:p>
            <a:endParaRPr lang="es-DO" dirty="0"/>
          </a:p>
          <a:p>
            <a:r>
              <a:rPr lang="es-DO" b="1" dirty="0"/>
              <a:t>Uso de caches asociativos: </a:t>
            </a:r>
            <a:r>
              <a:rPr lang="es-DO" dirty="0"/>
              <a:t>El uso de estos mejora las fallas por conflicto</a:t>
            </a:r>
          </a:p>
          <a:p>
            <a:r>
              <a:rPr lang="es-DO" dirty="0"/>
              <a:t>Pero son mas complejos de implementar y mas lentos.</a:t>
            </a:r>
          </a:p>
          <a:p>
            <a:endParaRPr lang="es-DO" dirty="0"/>
          </a:p>
          <a:p>
            <a:r>
              <a:rPr lang="es-DO" b="1" dirty="0"/>
              <a:t>Tipo método de escritura: </a:t>
            </a:r>
            <a:r>
              <a:rPr lang="es-DO" dirty="0"/>
              <a:t>Los caches que utilizan </a:t>
            </a:r>
            <a:r>
              <a:rPr lang="es-DO" b="1" dirty="0" err="1"/>
              <a:t>write</a:t>
            </a:r>
            <a:r>
              <a:rPr lang="es-DO" b="1" dirty="0"/>
              <a:t> </a:t>
            </a:r>
            <a:r>
              <a:rPr lang="es-DO" b="1" dirty="0" err="1"/>
              <a:t>through</a:t>
            </a:r>
            <a:r>
              <a:rPr lang="es-DO" b="1" dirty="0"/>
              <a:t> </a:t>
            </a:r>
            <a:r>
              <a:rPr lang="es-DO" dirty="0"/>
              <a:t>son </a:t>
            </a:r>
          </a:p>
          <a:p>
            <a:r>
              <a:rPr lang="es-DO" dirty="0"/>
              <a:t>mas simples de implementar, pero los </a:t>
            </a:r>
            <a:r>
              <a:rPr lang="es-DO" b="1" dirty="0" err="1"/>
              <a:t>write</a:t>
            </a:r>
            <a:r>
              <a:rPr lang="es-DO" b="1" dirty="0"/>
              <a:t> back </a:t>
            </a:r>
            <a:r>
              <a:rPr lang="es-DO" dirty="0"/>
              <a:t>aunque mas complejos </a:t>
            </a:r>
          </a:p>
          <a:p>
            <a:r>
              <a:rPr lang="es-DO" dirty="0"/>
              <a:t>permiten que exista un mayor tiempo de disponibilidad del bus para los</a:t>
            </a:r>
          </a:p>
          <a:p>
            <a:r>
              <a:rPr lang="es-DO" dirty="0"/>
              <a:t>dispositivos del sistema que soportan DMA.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948" y="-76200"/>
            <a:ext cx="8229600" cy="1143000"/>
          </a:xfrm>
        </p:spPr>
        <p:txBody>
          <a:bodyPr>
            <a:normAutofit/>
          </a:bodyPr>
          <a:lstStyle/>
          <a:p>
            <a:r>
              <a:rPr lang="es-DO" sz="4000" dirty="0"/>
              <a:t>Perspectiva Histórica </a:t>
            </a:r>
            <a:br>
              <a:rPr lang="es-DO" dirty="0"/>
            </a:br>
            <a:r>
              <a:rPr lang="es-DO" b="1" dirty="0"/>
              <a:t>1958: </a:t>
            </a:r>
            <a:r>
              <a:rPr lang="es-ES" b="1" dirty="0"/>
              <a:t>Primer Circuito Integrado</a:t>
            </a:r>
            <a:endParaRPr lang="es-DO" dirty="0"/>
          </a:p>
        </p:txBody>
      </p:sp>
      <p:sp>
        <p:nvSpPr>
          <p:cNvPr id="3" name="Content Placeholder 2"/>
          <p:cNvSpPr>
            <a:spLocks noGrp="1"/>
          </p:cNvSpPr>
          <p:nvPr>
            <p:ph idx="4294967295"/>
          </p:nvPr>
        </p:nvSpPr>
        <p:spPr>
          <a:xfrm>
            <a:off x="228600" y="914400"/>
            <a:ext cx="4953000" cy="4525963"/>
          </a:xfrm>
          <a:prstGeom prst="rect">
            <a:avLst/>
          </a:prstGeom>
        </p:spPr>
        <p:txBody>
          <a:bodyPr>
            <a:normAutofit/>
          </a:bodyPr>
          <a:lstStyle/>
          <a:p>
            <a:r>
              <a:rPr lang="es-DO" sz="2400" dirty="0"/>
              <a:t>1958 Jack </a:t>
            </a:r>
            <a:r>
              <a:rPr lang="es-DO" sz="2400" dirty="0" err="1"/>
              <a:t>Kilby</a:t>
            </a:r>
            <a:r>
              <a:rPr lang="es-DO" sz="2400" dirty="0"/>
              <a:t> en Texas Instruments pudo integrar múltiples componentes en una sola pieza de semiconductor.</a:t>
            </a:r>
          </a:p>
          <a:p>
            <a:pPr lvl="1"/>
            <a:r>
              <a:rPr lang="es-DO" sz="2000" dirty="0"/>
              <a:t>Un oscilador de desplazamiento de fase</a:t>
            </a:r>
          </a:p>
          <a:p>
            <a:r>
              <a:rPr lang="es-DO" sz="2400" dirty="0"/>
              <a:t>1961 Fairchild (Proceso </a:t>
            </a:r>
            <a:r>
              <a:rPr lang="es-DO" sz="2400" dirty="0" err="1"/>
              <a:t>Planar</a:t>
            </a:r>
            <a:r>
              <a:rPr lang="es-DO" sz="2400" dirty="0"/>
              <a:t>) y TI fabricaron el primer IC comercial.</a:t>
            </a:r>
          </a:p>
          <a:p>
            <a:r>
              <a:rPr lang="es-DO" sz="2400" dirty="0"/>
              <a:t>1970 Fairchild introdujo la primera memoria RAM estática de 265-bits.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593273"/>
            <a:ext cx="357187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4724400"/>
            <a:ext cx="763905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7912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s-DO" dirty="0"/>
              <a:t>CONSIDERACIONES PARA APROVECHAR AL MÁXIMO EL USO DE CACHE.</a:t>
            </a:r>
          </a:p>
        </p:txBody>
      </p:sp>
      <p:sp>
        <p:nvSpPr>
          <p:cNvPr id="3" name="Subtitle 2"/>
          <p:cNvSpPr>
            <a:spLocks noGrp="1"/>
          </p:cNvSpPr>
          <p:nvPr>
            <p:ph type="subTitle"/>
          </p:nvPr>
        </p:nvSpPr>
        <p:spPr>
          <a:xfrm>
            <a:off x="685800" y="1524000"/>
            <a:ext cx="8197757" cy="1938992"/>
          </a:xfrm>
        </p:spPr>
        <p:txBody>
          <a:bodyPr anchor="t">
            <a:spAutoFit/>
          </a:bodyPr>
          <a:lstStyle/>
          <a:p>
            <a:pPr>
              <a:buFont typeface="Arial" pitchFamily="34" charset="0"/>
              <a:buChar char="•"/>
            </a:pPr>
            <a:r>
              <a:rPr lang="es-DO" dirty="0"/>
              <a:t>Utilizar repetidas veces variables locales, explota la característica de </a:t>
            </a:r>
            <a:r>
              <a:rPr lang="es-DO" b="1" dirty="0"/>
              <a:t>localidad</a:t>
            </a:r>
          </a:p>
          <a:p>
            <a:r>
              <a:rPr lang="es-DO" b="1" dirty="0"/>
              <a:t>Temporal</a:t>
            </a:r>
            <a:r>
              <a:rPr lang="es-DO" dirty="0"/>
              <a:t>, esto provoca que los compiladores coloquen esta información que</a:t>
            </a:r>
          </a:p>
          <a:p>
            <a:r>
              <a:rPr lang="es-DO" dirty="0"/>
              <a:t>se referencia con mucha frecuencia en los registros del uP.</a:t>
            </a:r>
          </a:p>
          <a:p>
            <a:endParaRPr lang="es-DO" dirty="0"/>
          </a:p>
          <a:p>
            <a:pPr>
              <a:buFont typeface="Arial" pitchFamily="34" charset="0"/>
              <a:buChar char="•"/>
            </a:pPr>
            <a:r>
              <a:rPr lang="es-DO" dirty="0"/>
              <a:t>El uso de buffers (arreglos) que hacen referencia a datos accesibles en </a:t>
            </a:r>
          </a:p>
          <a:p>
            <a:r>
              <a:rPr lang="es-DO" dirty="0"/>
              <a:t>direcciones contiguas, aprovecha la característica de  localidad espacial, y </a:t>
            </a:r>
          </a:p>
          <a:p>
            <a:r>
              <a:rPr lang="es-DO" dirty="0"/>
              <a:t>permiten menos Miss en los caches.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RESUMEN DE LOS PARÁMETROS DE UN CACHE</a:t>
            </a:r>
          </a:p>
        </p:txBody>
      </p:sp>
      <p:sp>
        <p:nvSpPr>
          <p:cNvPr id="3" name="Subtitle 2"/>
          <p:cNvSpPr>
            <a:spLocks noGrp="1"/>
          </p:cNvSpPr>
          <p:nvPr>
            <p:ph type="subTitle"/>
          </p:nvPr>
        </p:nvSpPr>
        <p:spPr/>
        <p:txBody>
          <a:bodyPr/>
          <a:lstStyle/>
          <a:p>
            <a:endParaRPr lang="es-DO" dirty="0"/>
          </a:p>
        </p:txBody>
      </p:sp>
      <p:pic>
        <p:nvPicPr>
          <p:cNvPr id="1026" name="Picture 2"/>
          <p:cNvPicPr>
            <a:picLocks noChangeAspect="1" noChangeArrowheads="1"/>
          </p:cNvPicPr>
          <p:nvPr/>
        </p:nvPicPr>
        <p:blipFill>
          <a:blip r:embed="rId2" cstate="print"/>
          <a:srcRect/>
          <a:stretch>
            <a:fillRect/>
          </a:stretch>
        </p:blipFill>
        <p:spPr bwMode="auto">
          <a:xfrm>
            <a:off x="1524000" y="1676400"/>
            <a:ext cx="6381750" cy="4752975"/>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EJEMPLOS</a:t>
            </a:r>
          </a:p>
        </p:txBody>
      </p:sp>
      <p:sp>
        <p:nvSpPr>
          <p:cNvPr id="3" name="Subtitle 2"/>
          <p:cNvSpPr>
            <a:spLocks noGrp="1"/>
          </p:cNvSpPr>
          <p:nvPr>
            <p:ph type="subTitle"/>
          </p:nvPr>
        </p:nvSpPr>
        <p:spPr>
          <a:xfrm>
            <a:off x="838200" y="1066800"/>
            <a:ext cx="7772040" cy="1143000"/>
          </a:xfrm>
        </p:spPr>
        <p:txBody>
          <a:bodyPr anchor="t"/>
          <a:lstStyle/>
          <a:p>
            <a:r>
              <a:rPr lang="es-DO" dirty="0"/>
              <a:t>Completar los  valores restantes.</a:t>
            </a:r>
          </a:p>
          <a:p>
            <a:endParaRPr lang="es-DO" dirty="0"/>
          </a:p>
        </p:txBody>
      </p:sp>
      <p:pic>
        <p:nvPicPr>
          <p:cNvPr id="2050" name="Picture 2"/>
          <p:cNvPicPr>
            <a:picLocks noChangeAspect="1" noChangeArrowheads="1"/>
          </p:cNvPicPr>
          <p:nvPr/>
        </p:nvPicPr>
        <p:blipFill>
          <a:blip r:embed="rId2" cstate="print"/>
          <a:srcRect/>
          <a:stretch>
            <a:fillRect/>
          </a:stretch>
        </p:blipFill>
        <p:spPr bwMode="auto">
          <a:xfrm>
            <a:off x="457200" y="1752600"/>
            <a:ext cx="6915150" cy="1990725"/>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EJEMPLOS</a:t>
            </a:r>
          </a:p>
        </p:txBody>
      </p:sp>
      <p:sp>
        <p:nvSpPr>
          <p:cNvPr id="3" name="Subtitle 2"/>
          <p:cNvSpPr>
            <a:spLocks noGrp="1"/>
          </p:cNvSpPr>
          <p:nvPr>
            <p:ph type="subTitle"/>
          </p:nvPr>
        </p:nvSpPr>
        <p:spPr/>
        <p:txBody>
          <a:bodyPr/>
          <a:lstStyle/>
          <a:p>
            <a:endParaRPr lang="es-DO" dirty="0"/>
          </a:p>
        </p:txBody>
      </p:sp>
      <p:pic>
        <p:nvPicPr>
          <p:cNvPr id="3074" name="Picture 2"/>
          <p:cNvPicPr>
            <a:picLocks noChangeAspect="1" noChangeArrowheads="1"/>
          </p:cNvPicPr>
          <p:nvPr/>
        </p:nvPicPr>
        <p:blipFill>
          <a:blip r:embed="rId2" cstate="print"/>
          <a:srcRect/>
          <a:stretch>
            <a:fillRect/>
          </a:stretch>
        </p:blipFill>
        <p:spPr bwMode="auto">
          <a:xfrm>
            <a:off x="1447800" y="1752600"/>
            <a:ext cx="6467475" cy="1657350"/>
          </a:xfrm>
          <a:prstGeom prst="rect">
            <a:avLst/>
          </a:prstGeom>
          <a:noFill/>
          <a:ln w="9525">
            <a:no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80"/>
            <a:ext cx="7772040" cy="639720"/>
          </a:xfrm>
        </p:spPr>
        <p:txBody>
          <a:bodyPr/>
          <a:lstStyle/>
          <a:p>
            <a:pPr algn="ctr"/>
            <a:r>
              <a:rPr lang="es-DO" dirty="0"/>
              <a:t>EJEMPLOS</a:t>
            </a:r>
          </a:p>
        </p:txBody>
      </p:sp>
      <p:sp>
        <p:nvSpPr>
          <p:cNvPr id="3" name="Subtitle 2"/>
          <p:cNvSpPr>
            <a:spLocks noGrp="1"/>
          </p:cNvSpPr>
          <p:nvPr>
            <p:ph type="subTitle"/>
          </p:nvPr>
        </p:nvSpPr>
        <p:spPr>
          <a:xfrm>
            <a:off x="990600" y="1143000"/>
            <a:ext cx="7772040" cy="1143000"/>
          </a:xfrm>
        </p:spPr>
        <p:txBody>
          <a:bodyPr anchor="t"/>
          <a:lstStyle/>
          <a:p>
            <a:r>
              <a:rPr lang="es-DO" dirty="0"/>
              <a:t>Considerando el siguiente cache y que:</a:t>
            </a:r>
          </a:p>
          <a:p>
            <a:pPr>
              <a:buFont typeface="Arial" pitchFamily="34" charset="0"/>
              <a:buChar char="•"/>
            </a:pPr>
            <a:r>
              <a:rPr lang="es-DO" dirty="0"/>
              <a:t>La memoria se </a:t>
            </a:r>
            <a:r>
              <a:rPr lang="es-DO" dirty="0" err="1"/>
              <a:t>accesa</a:t>
            </a:r>
            <a:r>
              <a:rPr lang="es-DO" dirty="0"/>
              <a:t> en bytes. </a:t>
            </a:r>
          </a:p>
          <a:p>
            <a:pPr>
              <a:buFont typeface="Arial" pitchFamily="34" charset="0"/>
              <a:buChar char="•"/>
            </a:pPr>
            <a:r>
              <a:rPr lang="es-DO" dirty="0"/>
              <a:t> Se tienen 13 bits de direcciones.</a:t>
            </a:r>
          </a:p>
          <a:p>
            <a:pPr>
              <a:buFont typeface="Arial" pitchFamily="34" charset="0"/>
              <a:buChar char="•"/>
            </a:pPr>
            <a:r>
              <a:rPr lang="es-DO" dirty="0"/>
              <a:t>Hay dos líneas , 8 Sets y  el tamaño de los bloques es de 4 bytes.</a:t>
            </a:r>
          </a:p>
          <a:p>
            <a:endParaRPr lang="es-DO" dirty="0"/>
          </a:p>
          <a:p>
            <a:endParaRPr lang="es-DO" dirty="0"/>
          </a:p>
          <a:p>
            <a:endParaRPr lang="es-DO" dirty="0"/>
          </a:p>
          <a:p>
            <a:endParaRPr lang="es-DO" dirty="0"/>
          </a:p>
          <a:p>
            <a:endParaRPr lang="es-DO" dirty="0"/>
          </a:p>
          <a:p>
            <a:endParaRPr lang="es-DO" dirty="0"/>
          </a:p>
          <a:p>
            <a:endParaRPr lang="es-DO" dirty="0"/>
          </a:p>
          <a:p>
            <a:endParaRPr lang="es-DO" dirty="0"/>
          </a:p>
          <a:p>
            <a:endParaRPr lang="es-DO" dirty="0"/>
          </a:p>
          <a:p>
            <a:endParaRPr lang="es-DO" dirty="0"/>
          </a:p>
          <a:p>
            <a:endParaRPr lang="es-DO" dirty="0"/>
          </a:p>
          <a:p>
            <a:endParaRPr lang="es-DO" dirty="0"/>
          </a:p>
        </p:txBody>
      </p:sp>
      <p:pic>
        <p:nvPicPr>
          <p:cNvPr id="4098" name="Picture 2"/>
          <p:cNvPicPr>
            <a:picLocks noChangeAspect="1" noChangeArrowheads="1"/>
          </p:cNvPicPr>
          <p:nvPr/>
        </p:nvPicPr>
        <p:blipFill>
          <a:blip r:embed="rId2" cstate="print"/>
          <a:srcRect/>
          <a:stretch>
            <a:fillRect/>
          </a:stretch>
        </p:blipFill>
        <p:spPr bwMode="auto">
          <a:xfrm>
            <a:off x="228600" y="2971800"/>
            <a:ext cx="8591550" cy="2838450"/>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7772040" cy="1143000"/>
          </a:xfrm>
        </p:spPr>
        <p:txBody>
          <a:bodyPr/>
          <a:lstStyle/>
          <a:p>
            <a:pPr algn="l">
              <a:lnSpc>
                <a:spcPct val="150000"/>
              </a:lnSpc>
            </a:pPr>
            <a:r>
              <a:rPr lang="es-DO" dirty="0"/>
              <a:t>Indique el formato de la dirección (</a:t>
            </a:r>
            <a:r>
              <a:rPr lang="es-DO" dirty="0" err="1"/>
              <a:t>tag+set+block</a:t>
            </a:r>
            <a:r>
              <a:rPr lang="es-DO" dirty="0"/>
              <a:t>), además de:</a:t>
            </a:r>
            <a:br>
              <a:rPr lang="es-DO" dirty="0"/>
            </a:br>
            <a:r>
              <a:rPr lang="es-DO" dirty="0"/>
              <a:t>El offset de bloque, el Set, El </a:t>
            </a:r>
            <a:r>
              <a:rPr lang="es-DO" dirty="0" err="1"/>
              <a:t>Tag</a:t>
            </a:r>
            <a:r>
              <a:rPr lang="es-DO" dirty="0"/>
              <a:t>, si ocurrió un Hit y dato recuperado. Para </a:t>
            </a:r>
            <a:br>
              <a:rPr lang="es-DO" dirty="0"/>
            </a:br>
            <a:r>
              <a:rPr lang="es-DO" dirty="0"/>
              <a:t>las siguientes direcciones:</a:t>
            </a:r>
            <a:br>
              <a:rPr lang="es-DO" dirty="0"/>
            </a:br>
            <a:endParaRPr lang="es-DO" dirty="0"/>
          </a:p>
        </p:txBody>
      </p:sp>
      <p:sp>
        <p:nvSpPr>
          <p:cNvPr id="3" name="Subtitle 2"/>
          <p:cNvSpPr>
            <a:spLocks noGrp="1"/>
          </p:cNvSpPr>
          <p:nvPr>
            <p:ph type="subTitle"/>
          </p:nvPr>
        </p:nvSpPr>
        <p:spPr>
          <a:xfrm>
            <a:off x="914400" y="1981200"/>
            <a:ext cx="7772040" cy="1143000"/>
          </a:xfrm>
        </p:spPr>
        <p:txBody>
          <a:bodyPr anchor="t"/>
          <a:lstStyle/>
          <a:p>
            <a:pPr>
              <a:buFont typeface="Arial" pitchFamily="34" charset="0"/>
              <a:buChar char="•"/>
            </a:pPr>
            <a:r>
              <a:rPr lang="es-DO" dirty="0"/>
              <a:t>0E34H</a:t>
            </a:r>
          </a:p>
          <a:p>
            <a:pPr>
              <a:buFont typeface="Arial" pitchFamily="34" charset="0"/>
              <a:buChar char="•"/>
            </a:pPr>
            <a:r>
              <a:rPr lang="es-DO" dirty="0"/>
              <a:t>0DD5H</a:t>
            </a:r>
          </a:p>
          <a:p>
            <a:pPr>
              <a:buFont typeface="Arial" pitchFamily="34" charset="0"/>
              <a:buChar char="•"/>
            </a:pPr>
            <a:r>
              <a:rPr lang="es-DO" dirty="0"/>
              <a:t>1FE4H</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dirty="0"/>
              <a:t>Para la tabla del cache mostrada indicar</a:t>
            </a:r>
            <a:br>
              <a:rPr lang="es-DO" dirty="0"/>
            </a:br>
            <a:r>
              <a:rPr lang="es-DO" dirty="0"/>
              <a:t>las direcciones para las cuales se tiene un Hit en el Set 3 y en Set 6.</a:t>
            </a:r>
          </a:p>
        </p:txBody>
      </p:sp>
      <p:sp>
        <p:nvSpPr>
          <p:cNvPr id="3" name="Subtitle 2"/>
          <p:cNvSpPr>
            <a:spLocks noGrp="1"/>
          </p:cNvSpPr>
          <p:nvPr>
            <p:ph type="subTitle"/>
          </p:nvPr>
        </p:nvSpPr>
        <p:spPr/>
        <p:txBody>
          <a:bodyPr/>
          <a:lstStyle/>
          <a:p>
            <a:endParaRPr lang="es-DO" dirty="0"/>
          </a:p>
        </p:txBody>
      </p:sp>
      <p:pic>
        <p:nvPicPr>
          <p:cNvPr id="4" name="Picture 2"/>
          <p:cNvPicPr>
            <a:picLocks noChangeAspect="1" noChangeArrowheads="1"/>
          </p:cNvPicPr>
          <p:nvPr/>
        </p:nvPicPr>
        <p:blipFill>
          <a:blip r:embed="rId2" cstate="print"/>
          <a:srcRect/>
          <a:stretch>
            <a:fillRect/>
          </a:stretch>
        </p:blipFill>
        <p:spPr bwMode="auto">
          <a:xfrm>
            <a:off x="381000" y="2057400"/>
            <a:ext cx="8591550" cy="2838450"/>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DO" b="1" dirty="0"/>
              <a:t>CONCEPTOS DE PIPELINING AVANZADOS</a:t>
            </a:r>
          </a:p>
        </p:txBody>
      </p:sp>
      <p:sp>
        <p:nvSpPr>
          <p:cNvPr id="3" name="Subtitle 2"/>
          <p:cNvSpPr>
            <a:spLocks noGrp="1"/>
          </p:cNvSpPr>
          <p:nvPr>
            <p:ph type="subTitle"/>
          </p:nvPr>
        </p:nvSpPr>
        <p:spPr>
          <a:xfrm>
            <a:off x="914400" y="1219200"/>
            <a:ext cx="7772040" cy="4572000"/>
          </a:xfrm>
        </p:spPr>
        <p:txBody>
          <a:bodyPr anchor="t"/>
          <a:lstStyle/>
          <a:p>
            <a:r>
              <a:rPr lang="es-DO" sz="1600" b="1" dirty="0" err="1"/>
              <a:t>Out</a:t>
            </a:r>
            <a:r>
              <a:rPr lang="es-DO" sz="1600" b="1" dirty="0"/>
              <a:t>  of </a:t>
            </a:r>
            <a:r>
              <a:rPr lang="es-DO" sz="1600" b="1" dirty="0" err="1"/>
              <a:t>order</a:t>
            </a:r>
            <a:r>
              <a:rPr lang="es-DO" sz="1600" b="1" dirty="0"/>
              <a:t> </a:t>
            </a:r>
            <a:r>
              <a:rPr lang="es-DO" sz="1600" b="1" dirty="0" err="1"/>
              <a:t>Execution</a:t>
            </a:r>
            <a:r>
              <a:rPr lang="es-DO" sz="1600" b="1" dirty="0"/>
              <a:t>  (</a:t>
            </a:r>
            <a:r>
              <a:rPr lang="es-DO" sz="1600" b="1" dirty="0" err="1"/>
              <a:t>OoO</a:t>
            </a:r>
            <a:r>
              <a:rPr lang="es-DO" sz="1600" b="1" dirty="0"/>
              <a:t>)/Ejecución fuera de orden :</a:t>
            </a:r>
          </a:p>
          <a:p>
            <a:endParaRPr lang="es-DO" sz="1600" dirty="0"/>
          </a:p>
          <a:p>
            <a:r>
              <a:rPr lang="es-DO" sz="1600" dirty="0"/>
              <a:t>Permite la ejecución de instrucciones en un orden diferente al inferido por el</a:t>
            </a:r>
          </a:p>
          <a:p>
            <a:r>
              <a:rPr lang="es-DO" sz="1600" dirty="0"/>
              <a:t>Programador.</a:t>
            </a:r>
          </a:p>
          <a:p>
            <a:endParaRPr lang="es-DO" sz="1600" dirty="0"/>
          </a:p>
          <a:p>
            <a:r>
              <a:rPr lang="es-DO" sz="1600" b="1" dirty="0"/>
              <a:t>In </a:t>
            </a:r>
            <a:r>
              <a:rPr lang="es-DO" sz="1600" b="1" dirty="0" err="1"/>
              <a:t>Order</a:t>
            </a:r>
            <a:r>
              <a:rPr lang="es-DO" sz="1600" b="1" dirty="0"/>
              <a:t> en orden:</a:t>
            </a:r>
          </a:p>
          <a:p>
            <a:r>
              <a:rPr lang="es-DO" sz="1600" dirty="0"/>
              <a:t> Las instrucciones se ejecutan en el orden dictado por el programa.</a:t>
            </a:r>
          </a:p>
          <a:p>
            <a:endParaRPr lang="es-DO" sz="1600" dirty="0"/>
          </a:p>
          <a:p>
            <a:r>
              <a:rPr lang="es-DO" sz="1600" b="1" dirty="0" err="1"/>
              <a:t>Branch</a:t>
            </a:r>
            <a:r>
              <a:rPr lang="es-DO" sz="1600" b="1" dirty="0"/>
              <a:t> </a:t>
            </a:r>
            <a:r>
              <a:rPr lang="es-DO" sz="1600" b="1" dirty="0" err="1"/>
              <a:t>Prediction</a:t>
            </a:r>
            <a:r>
              <a:rPr lang="es-DO" sz="1600" b="1" dirty="0"/>
              <a:t> (Predicción de salto)</a:t>
            </a:r>
          </a:p>
          <a:p>
            <a:r>
              <a:rPr lang="es-DO" sz="1600" dirty="0"/>
              <a:t>Busca predecir la dirección del salto a ejecutar, basándose en el resultado </a:t>
            </a:r>
          </a:p>
          <a:p>
            <a:r>
              <a:rPr lang="es-DO" sz="1600" dirty="0"/>
              <a:t>de los saltos anteriores.  </a:t>
            </a:r>
          </a:p>
          <a:p>
            <a:r>
              <a:rPr lang="es-DO" sz="1600" dirty="0"/>
              <a:t>	</a:t>
            </a:r>
            <a:endParaRPr lang="en-US" sz="1600" b="1" dirty="0"/>
          </a:p>
          <a:p>
            <a:r>
              <a:rPr lang="en-US" sz="1600" b="1" dirty="0"/>
              <a:t>Speculative execution (</a:t>
            </a:r>
            <a:r>
              <a:rPr lang="en-US" sz="1600" b="1" dirty="0" err="1"/>
              <a:t>Ejecución</a:t>
            </a:r>
            <a:r>
              <a:rPr lang="en-US" sz="1600" b="1" dirty="0"/>
              <a:t> </a:t>
            </a:r>
            <a:r>
              <a:rPr lang="en-US" sz="1600" b="1" dirty="0" err="1"/>
              <a:t>especulativa</a:t>
            </a:r>
            <a:r>
              <a:rPr lang="en-US" sz="1600" b="1" dirty="0"/>
              <a:t>)</a:t>
            </a:r>
          </a:p>
          <a:p>
            <a:r>
              <a:rPr lang="en-US" sz="1600" dirty="0" err="1"/>
              <a:t>Permite</a:t>
            </a:r>
            <a:r>
              <a:rPr lang="en-US" sz="1600" dirty="0"/>
              <a:t> </a:t>
            </a:r>
            <a:r>
              <a:rPr lang="en-US" sz="1600" dirty="0" err="1"/>
              <a:t>realizar</a:t>
            </a:r>
            <a:r>
              <a:rPr lang="en-US" sz="1600" dirty="0"/>
              <a:t> </a:t>
            </a:r>
            <a:r>
              <a:rPr lang="en-US" sz="1600" dirty="0" err="1"/>
              <a:t>tareas</a:t>
            </a:r>
            <a:r>
              <a:rPr lang="en-US" sz="1600" dirty="0"/>
              <a:t> </a:t>
            </a:r>
            <a:r>
              <a:rPr lang="en-US" sz="1600" dirty="0" err="1"/>
              <a:t>que</a:t>
            </a:r>
            <a:r>
              <a:rPr lang="en-US" sz="1600" dirty="0"/>
              <a:t> </a:t>
            </a:r>
            <a:r>
              <a:rPr lang="en-US" sz="1600" dirty="0" err="1"/>
              <a:t>posiblemente</a:t>
            </a:r>
            <a:r>
              <a:rPr lang="en-US" sz="1600" dirty="0"/>
              <a:t> no </a:t>
            </a:r>
            <a:r>
              <a:rPr lang="en-US" sz="1600" dirty="0" err="1"/>
              <a:t>sean</a:t>
            </a:r>
            <a:r>
              <a:rPr lang="en-US" sz="1600" dirty="0"/>
              <a:t> </a:t>
            </a:r>
            <a:r>
              <a:rPr lang="en-US" sz="1600" dirty="0" err="1"/>
              <a:t>necesitadas</a:t>
            </a:r>
            <a:r>
              <a:rPr lang="en-US" sz="1600" dirty="0"/>
              <a:t> en </a:t>
            </a:r>
            <a:r>
              <a:rPr lang="en-US" sz="1600" dirty="0" err="1"/>
              <a:t>su</a:t>
            </a:r>
            <a:r>
              <a:rPr lang="en-US" sz="1600" dirty="0"/>
              <a:t> </a:t>
            </a:r>
            <a:r>
              <a:rPr lang="en-US" sz="1600" dirty="0" err="1"/>
              <a:t>programa</a:t>
            </a:r>
            <a:r>
              <a:rPr lang="en-US" sz="1600" dirty="0"/>
              <a:t>.</a:t>
            </a:r>
          </a:p>
          <a:p>
            <a:endParaRPr lang="en-US" sz="1600" dirty="0"/>
          </a:p>
          <a:p>
            <a:r>
              <a:rPr lang="en-US" sz="1600" b="1" dirty="0"/>
              <a:t>Branch target Prediction (</a:t>
            </a:r>
            <a:r>
              <a:rPr lang="en-US" sz="1600" b="1" dirty="0" err="1"/>
              <a:t>Predicción</a:t>
            </a:r>
            <a:r>
              <a:rPr lang="en-US" sz="1600" b="1" dirty="0"/>
              <a:t> de </a:t>
            </a:r>
            <a:r>
              <a:rPr lang="en-US" sz="1600" b="1" dirty="0" err="1"/>
              <a:t>objetivo</a:t>
            </a:r>
            <a:r>
              <a:rPr lang="en-US" sz="1600" b="1" dirty="0"/>
              <a:t> de </a:t>
            </a:r>
            <a:r>
              <a:rPr lang="en-US" sz="1600" b="1" dirty="0" err="1"/>
              <a:t>salto</a:t>
            </a:r>
            <a:r>
              <a:rPr lang="en-US" sz="1600" b="1" dirty="0"/>
              <a:t>)</a:t>
            </a:r>
          </a:p>
          <a:p>
            <a:r>
              <a:rPr lang="en-US" sz="1600" dirty="0" err="1"/>
              <a:t>Busca</a:t>
            </a:r>
            <a:r>
              <a:rPr lang="en-US" sz="1600" dirty="0"/>
              <a:t> </a:t>
            </a:r>
            <a:r>
              <a:rPr lang="en-US" sz="1600" dirty="0" err="1"/>
              <a:t>predecir</a:t>
            </a:r>
            <a:r>
              <a:rPr lang="en-US" sz="1600" dirty="0"/>
              <a:t> el </a:t>
            </a:r>
            <a:r>
              <a:rPr lang="en-US" sz="1600" dirty="0" err="1"/>
              <a:t>destino</a:t>
            </a:r>
            <a:r>
              <a:rPr lang="en-US" sz="1600" dirty="0"/>
              <a:t> de un </a:t>
            </a:r>
            <a:r>
              <a:rPr lang="en-US" sz="1600" dirty="0" err="1"/>
              <a:t>salto</a:t>
            </a:r>
            <a:r>
              <a:rPr lang="en-US" sz="1600" dirty="0"/>
              <a:t>.</a:t>
            </a:r>
          </a:p>
          <a:p>
            <a:endParaRPr lang="en-US" sz="1600" dirty="0"/>
          </a:p>
          <a:p>
            <a:r>
              <a:rPr lang="en-US" sz="1600" b="1" dirty="0"/>
              <a:t>Run ahead  execution (</a:t>
            </a:r>
            <a:r>
              <a:rPr lang="en-US" sz="1600" b="1" dirty="0" err="1"/>
              <a:t>Ejecución</a:t>
            </a:r>
            <a:r>
              <a:rPr lang="en-US" sz="1600" b="1" dirty="0"/>
              <a:t> a </a:t>
            </a:r>
            <a:r>
              <a:rPr lang="en-US" sz="1600" b="1" dirty="0" err="1"/>
              <a:t>futuro</a:t>
            </a:r>
            <a:r>
              <a:rPr lang="en-US" sz="1600" b="1" dirty="0"/>
              <a:t>)</a:t>
            </a:r>
          </a:p>
          <a:p>
            <a:r>
              <a:rPr lang="en-US" sz="1600" dirty="0" err="1"/>
              <a:t>Busca</a:t>
            </a:r>
            <a:r>
              <a:rPr lang="en-US" sz="1600" dirty="0"/>
              <a:t>  </a:t>
            </a:r>
            <a:r>
              <a:rPr lang="en-US" sz="1600" dirty="0" err="1"/>
              <a:t>detectar</a:t>
            </a:r>
            <a:r>
              <a:rPr lang="en-US" sz="1600" dirty="0"/>
              <a:t> la </a:t>
            </a:r>
            <a:r>
              <a:rPr lang="en-US" sz="1600" dirty="0" err="1"/>
              <a:t>ocurrencia</a:t>
            </a:r>
            <a:r>
              <a:rPr lang="en-US" sz="1600" dirty="0"/>
              <a:t> de Miss en los caches de </a:t>
            </a:r>
            <a:r>
              <a:rPr lang="en-US" sz="1600" dirty="0" err="1"/>
              <a:t>datos</a:t>
            </a:r>
            <a:r>
              <a:rPr lang="en-US" sz="1600" dirty="0"/>
              <a:t> e </a:t>
            </a:r>
            <a:r>
              <a:rPr lang="en-US" sz="1600" dirty="0" err="1"/>
              <a:t>instrucciones</a:t>
            </a:r>
            <a:r>
              <a:rPr lang="en-US" sz="1600" dirty="0"/>
              <a:t>, </a:t>
            </a:r>
            <a:r>
              <a:rPr lang="en-US" sz="1600" dirty="0" err="1"/>
              <a:t>durante</a:t>
            </a:r>
            <a:r>
              <a:rPr lang="en-US" sz="1600" dirty="0"/>
              <a:t> un</a:t>
            </a:r>
          </a:p>
          <a:p>
            <a:r>
              <a:rPr lang="en-US" sz="1600" dirty="0"/>
              <a:t>Miss de cache.</a:t>
            </a:r>
          </a:p>
          <a:p>
            <a:endParaRPr lang="es-DO" sz="1600" dirty="0"/>
          </a:p>
          <a:p>
            <a:endParaRPr lang="es-DO" dirty="0"/>
          </a:p>
          <a:p>
            <a:endParaRPr lang="es-DO" dirty="0"/>
          </a:p>
          <a:p>
            <a:endParaRPr lang="es-DO" dirty="0"/>
          </a:p>
          <a:p>
            <a:endParaRPr lang="es-DO"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s-DO" dirty="0"/>
              <a:t>Perspectiva Histórica </a:t>
            </a:r>
            <a:br>
              <a:rPr lang="es-DO" dirty="0"/>
            </a:br>
            <a:r>
              <a:rPr lang="en-US" b="1" dirty="0"/>
              <a:t>La Era de los Microprocesadores</a:t>
            </a:r>
            <a:endParaRPr lang="es-DO" dirty="0"/>
          </a:p>
        </p:txBody>
      </p:sp>
      <p:sp>
        <p:nvSpPr>
          <p:cNvPr id="3" name="Content Placeholder 2"/>
          <p:cNvSpPr>
            <a:spLocks noGrp="1"/>
          </p:cNvSpPr>
          <p:nvPr>
            <p:ph idx="4294967295"/>
          </p:nvPr>
        </p:nvSpPr>
        <p:spPr>
          <a:xfrm>
            <a:off x="381000" y="1295400"/>
            <a:ext cx="4800600" cy="3733800"/>
          </a:xfrm>
          <a:prstGeom prst="rect">
            <a:avLst/>
          </a:prstGeom>
        </p:spPr>
        <p:txBody>
          <a:bodyPr>
            <a:normAutofit/>
          </a:bodyPr>
          <a:lstStyle/>
          <a:p>
            <a:r>
              <a:rPr lang="es-DO" dirty="0"/>
              <a:t>Ejemplos de IC modernos:</a:t>
            </a:r>
          </a:p>
          <a:p>
            <a:pPr lvl="1"/>
            <a:r>
              <a:rPr lang="es-DO" dirty="0"/>
              <a:t>INTEL 4004 (1971)</a:t>
            </a:r>
          </a:p>
          <a:p>
            <a:pPr lvl="2"/>
            <a:r>
              <a:rPr lang="es-DO" dirty="0"/>
              <a:t>1.0Mhz</a:t>
            </a:r>
          </a:p>
          <a:p>
            <a:pPr lvl="2"/>
            <a:r>
              <a:rPr lang="es-DO" dirty="0"/>
              <a:t>1K transistores</a:t>
            </a:r>
          </a:p>
          <a:p>
            <a:pPr lvl="1"/>
            <a:r>
              <a:rPr lang="es-DO" dirty="0"/>
              <a:t>Intel Pentium 4(2000)</a:t>
            </a:r>
          </a:p>
          <a:p>
            <a:pPr lvl="2"/>
            <a:r>
              <a:rPr lang="es-DO" dirty="0"/>
              <a:t>3.2Ghz</a:t>
            </a:r>
          </a:p>
          <a:p>
            <a:pPr lvl="2"/>
            <a:r>
              <a:rPr lang="es-DO" dirty="0"/>
              <a:t>60M transistores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457325"/>
            <a:ext cx="3048000"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876799"/>
            <a:ext cx="75819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5016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b="1" dirty="0"/>
              <a:t>Avance de los Dispositivos de Computación</a:t>
            </a:r>
          </a:p>
        </p:txBody>
      </p:sp>
      <p:sp>
        <p:nvSpPr>
          <p:cNvPr id="3" name="Content Placeholder 2"/>
          <p:cNvSpPr>
            <a:spLocks noGrp="1"/>
          </p:cNvSpPr>
          <p:nvPr>
            <p:ph idx="4294967295"/>
          </p:nvPr>
        </p:nvSpPr>
        <p:spPr>
          <a:xfrm>
            <a:off x="457200" y="1600201"/>
            <a:ext cx="8229600" cy="1828800"/>
          </a:xfrm>
          <a:prstGeom prst="rect">
            <a:avLst/>
          </a:prstGeom>
        </p:spPr>
        <p:txBody>
          <a:bodyPr/>
          <a:lstStyle/>
          <a:p>
            <a:r>
              <a:rPr lang="es-DO" b="1" dirty="0"/>
              <a:t>Ley de Moore (1965):</a:t>
            </a:r>
          </a:p>
          <a:p>
            <a:pPr marL="0" indent="0">
              <a:buNone/>
            </a:pPr>
            <a:r>
              <a:rPr lang="es-DO" dirty="0"/>
              <a:t> “ La tecnología de semiconductores doblará su efectividad cada 18 meses”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76599"/>
            <a:ext cx="7315200"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8540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ESQUEMA BASICO DE COMPUTADORA</a:t>
            </a:r>
            <a:endParaRPr/>
          </a:p>
        </p:txBody>
      </p:sp>
      <p:sp>
        <p:nvSpPr>
          <p:cNvPr id="206" name="CustomShape 2"/>
          <p:cNvSpPr/>
          <p:nvPr/>
        </p:nvSpPr>
        <p:spPr>
          <a:xfrm>
            <a:off x="914400" y="1447920"/>
            <a:ext cx="7771680" cy="4571280"/>
          </a:xfrm>
          <a:prstGeom prst="rect">
            <a:avLst/>
          </a:prstGeom>
        </p:spPr>
      </p:sp>
      <p:sp>
        <p:nvSpPr>
          <p:cNvPr id="207" name="CustomShape 3"/>
          <p:cNvSpPr/>
          <p:nvPr/>
        </p:nvSpPr>
        <p:spPr>
          <a:xfrm>
            <a:off x="1143000" y="2590920"/>
            <a:ext cx="1675800" cy="1599480"/>
          </a:xfrm>
          <a:prstGeom prst="rect">
            <a:avLst/>
          </a:prstGeom>
          <a:solidFill>
            <a:srgbClr val="D34817"/>
          </a:solidFill>
          <a:ln w="12600">
            <a:solidFill>
              <a:srgbClr val="9C3510"/>
            </a:solidFill>
            <a:round/>
          </a:ln>
        </p:spPr>
        <p:txBody>
          <a:bodyPr lIns="90000" tIns="45000" rIns="90000" bIns="45000" anchor="ctr"/>
          <a:lstStyle/>
          <a:p>
            <a:pPr algn="ctr">
              <a:lnSpc>
                <a:spcPct val="100000"/>
              </a:lnSpc>
            </a:pPr>
            <a:r>
              <a:rPr lang="en-US">
                <a:solidFill>
                  <a:srgbClr val="FFFFFF"/>
                </a:solidFill>
                <a:latin typeface="Perpetua"/>
              </a:rPr>
              <a:t>DISPOSITIVOS DE ENTRADA</a:t>
            </a:r>
            <a:endParaRPr/>
          </a:p>
        </p:txBody>
      </p:sp>
      <p:sp>
        <p:nvSpPr>
          <p:cNvPr id="208" name="CustomShape 4"/>
          <p:cNvSpPr/>
          <p:nvPr/>
        </p:nvSpPr>
        <p:spPr>
          <a:xfrm>
            <a:off x="2819520" y="3124080"/>
            <a:ext cx="913680" cy="380160"/>
          </a:xfrm>
          <a:prstGeom prst="rightArrow">
            <a:avLst>
              <a:gd name="adj1" fmla="val 50000"/>
              <a:gd name="adj2" fmla="val 50000"/>
            </a:avLst>
          </a:prstGeom>
          <a:solidFill>
            <a:srgbClr val="D34817"/>
          </a:solidFill>
          <a:ln w="12600">
            <a:solidFill>
              <a:srgbClr val="9C3510"/>
            </a:solidFill>
            <a:round/>
          </a:ln>
        </p:spPr>
      </p:sp>
      <p:sp>
        <p:nvSpPr>
          <p:cNvPr id="209" name="CustomShape 5"/>
          <p:cNvSpPr/>
          <p:nvPr/>
        </p:nvSpPr>
        <p:spPr>
          <a:xfrm>
            <a:off x="3733920" y="2590920"/>
            <a:ext cx="2208960" cy="1523160"/>
          </a:xfrm>
          <a:prstGeom prst="rect">
            <a:avLst/>
          </a:prstGeom>
          <a:solidFill>
            <a:srgbClr val="D34817"/>
          </a:solidFill>
          <a:ln w="12600">
            <a:solidFill>
              <a:srgbClr val="9C3510"/>
            </a:solidFill>
            <a:round/>
          </a:ln>
        </p:spPr>
        <p:txBody>
          <a:bodyPr lIns="90000" tIns="45000" rIns="90000" bIns="45000" anchor="ctr"/>
          <a:lstStyle/>
          <a:p>
            <a:pPr algn="ctr">
              <a:lnSpc>
                <a:spcPct val="100000"/>
              </a:lnSpc>
            </a:pPr>
            <a:r>
              <a:rPr lang="en-US">
                <a:solidFill>
                  <a:srgbClr val="FFFFFF"/>
                </a:solidFill>
                <a:latin typeface="Perpetua"/>
              </a:rPr>
              <a:t>MICROPROCESADOR</a:t>
            </a:r>
            <a:endParaRPr/>
          </a:p>
        </p:txBody>
      </p:sp>
      <p:sp>
        <p:nvSpPr>
          <p:cNvPr id="210" name="CustomShape 6"/>
          <p:cNvSpPr/>
          <p:nvPr/>
        </p:nvSpPr>
        <p:spPr>
          <a:xfrm>
            <a:off x="5943600" y="3124080"/>
            <a:ext cx="761400" cy="380160"/>
          </a:xfrm>
          <a:prstGeom prst="rightArrow">
            <a:avLst>
              <a:gd name="adj1" fmla="val 50000"/>
              <a:gd name="adj2" fmla="val 50000"/>
            </a:avLst>
          </a:prstGeom>
          <a:solidFill>
            <a:srgbClr val="D34817"/>
          </a:solidFill>
          <a:ln w="12600">
            <a:solidFill>
              <a:srgbClr val="9C3510"/>
            </a:solidFill>
            <a:round/>
          </a:ln>
        </p:spPr>
      </p:sp>
      <p:sp>
        <p:nvSpPr>
          <p:cNvPr id="211" name="CustomShape 7"/>
          <p:cNvSpPr/>
          <p:nvPr/>
        </p:nvSpPr>
        <p:spPr>
          <a:xfrm>
            <a:off x="6705720" y="2590920"/>
            <a:ext cx="1675800" cy="1599480"/>
          </a:xfrm>
          <a:prstGeom prst="rect">
            <a:avLst/>
          </a:prstGeom>
          <a:solidFill>
            <a:srgbClr val="D34817"/>
          </a:solidFill>
          <a:ln w="12600">
            <a:solidFill>
              <a:srgbClr val="9C3510"/>
            </a:solidFill>
            <a:round/>
          </a:ln>
        </p:spPr>
        <p:txBody>
          <a:bodyPr lIns="90000" tIns="45000" rIns="90000" bIns="45000" anchor="ctr"/>
          <a:lstStyle/>
          <a:p>
            <a:pPr algn="ctr">
              <a:lnSpc>
                <a:spcPct val="100000"/>
              </a:lnSpc>
            </a:pPr>
            <a:r>
              <a:rPr lang="en-US">
                <a:solidFill>
                  <a:srgbClr val="FFFFFF"/>
                </a:solidFill>
                <a:latin typeface="Perpetua"/>
              </a:rPr>
              <a:t>DISPOSITIVOS DE  SALIDA</a:t>
            </a:r>
            <a:endParaRPr/>
          </a:p>
          <a:p>
            <a:pPr algn="ctr">
              <a:lnSpc>
                <a:spcPct val="100000"/>
              </a:lnSpc>
            </a:pPr>
            <a:endParaRPr/>
          </a:p>
        </p:txBody>
      </p:sp>
      <p:sp>
        <p:nvSpPr>
          <p:cNvPr id="212" name="CustomShape 8"/>
          <p:cNvSpPr/>
          <p:nvPr/>
        </p:nvSpPr>
        <p:spPr>
          <a:xfrm>
            <a:off x="4495680" y="4114800"/>
            <a:ext cx="456480" cy="990000"/>
          </a:xfrm>
          <a:prstGeom prst="upDownArrow">
            <a:avLst>
              <a:gd name="adj1" fmla="val 50000"/>
              <a:gd name="adj2" fmla="val 50000"/>
            </a:avLst>
          </a:prstGeom>
          <a:solidFill>
            <a:srgbClr val="D34817"/>
          </a:solidFill>
          <a:ln w="12600">
            <a:solidFill>
              <a:srgbClr val="9C3510"/>
            </a:solidFill>
            <a:round/>
          </a:ln>
        </p:spPr>
      </p:sp>
      <p:sp>
        <p:nvSpPr>
          <p:cNvPr id="213" name="CustomShape 9"/>
          <p:cNvSpPr/>
          <p:nvPr/>
        </p:nvSpPr>
        <p:spPr>
          <a:xfrm>
            <a:off x="3886200" y="5105520"/>
            <a:ext cx="1675800" cy="1142280"/>
          </a:xfrm>
          <a:prstGeom prst="rect">
            <a:avLst/>
          </a:prstGeom>
          <a:solidFill>
            <a:srgbClr val="D34817"/>
          </a:solidFill>
          <a:ln w="12600">
            <a:solidFill>
              <a:srgbClr val="9C3510"/>
            </a:solidFill>
            <a:round/>
          </a:ln>
        </p:spPr>
        <p:txBody>
          <a:bodyPr lIns="90000" tIns="45000" rIns="90000" bIns="45000" anchor="ctr"/>
          <a:lstStyle/>
          <a:p>
            <a:pPr algn="ctr">
              <a:lnSpc>
                <a:spcPct val="100000"/>
              </a:lnSpc>
            </a:pPr>
            <a:r>
              <a:rPr lang="en-US">
                <a:solidFill>
                  <a:srgbClr val="FFFFFF"/>
                </a:solidFill>
                <a:latin typeface="Perpetua"/>
              </a:rPr>
              <a:t>MEMORIA</a:t>
            </a:r>
            <a:endParaRPr/>
          </a:p>
        </p:txBody>
      </p:sp>
    </p:spTree>
    <p:extLst>
      <p:ext uri="{BB962C8B-B14F-4D97-AF65-F5344CB8AC3E}">
        <p14:creationId xmlns:p14="http://schemas.microsoft.com/office/powerpoint/2010/main" val="2452453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EJEMPLO DE SISTEMA DE COMPUTADORA.</a:t>
            </a:r>
            <a:endParaRPr/>
          </a:p>
        </p:txBody>
      </p:sp>
      <p:sp>
        <p:nvSpPr>
          <p:cNvPr id="180" name="CustomShape 2"/>
          <p:cNvSpPr/>
          <p:nvPr/>
        </p:nvSpPr>
        <p:spPr>
          <a:xfrm>
            <a:off x="914400" y="1447920"/>
            <a:ext cx="7771680" cy="4571280"/>
          </a:xfrm>
          <a:prstGeom prst="rect">
            <a:avLst/>
          </a:prstGeom>
        </p:spPr>
      </p:sp>
      <p:pic>
        <p:nvPicPr>
          <p:cNvPr id="181" name="Picture 2"/>
          <p:cNvPicPr/>
          <p:nvPr/>
        </p:nvPicPr>
        <p:blipFill>
          <a:blip r:embed="rId2" cstate="print"/>
          <a:stretch>
            <a:fillRect/>
          </a:stretch>
        </p:blipFill>
        <p:spPr>
          <a:xfrm>
            <a:off x="1600200" y="1447920"/>
            <a:ext cx="6314400" cy="4869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OBJETIVOS DEL CURSO</a:t>
            </a:r>
            <a:endParaRPr/>
          </a:p>
        </p:txBody>
      </p:sp>
      <p:sp>
        <p:nvSpPr>
          <p:cNvPr id="162"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Comprender cómo la arquitectura de computadoras afecta al diseño y rendimiento de programas.</a:t>
            </a:r>
            <a:endParaRPr/>
          </a:p>
          <a:p>
            <a:pPr>
              <a:lnSpc>
                <a:spcPct val="100000"/>
              </a:lnSpc>
            </a:pPr>
            <a:endParaRPr/>
          </a:p>
          <a:p>
            <a:pPr>
              <a:lnSpc>
                <a:spcPct val="100000"/>
              </a:lnSpc>
              <a:buSzPct val="25000"/>
              <a:buFont typeface="Wingdings 2" charset="2"/>
              <a:buChar char=""/>
            </a:pPr>
            <a:r>
              <a:rPr lang="en-US" sz="2600">
                <a:solidFill>
                  <a:srgbClr val="000000"/>
                </a:solidFill>
                <a:latin typeface="Perpetua"/>
              </a:rPr>
              <a:t>Aplicar la teoría de arquitectura de computadoras para eficientizar programas.</a:t>
            </a:r>
            <a:endParaRPr/>
          </a:p>
          <a:p>
            <a:pPr>
              <a:lnSpc>
                <a:spcPct val="100000"/>
              </a:lnSpc>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EJEMPLOS DE SISTEMA DE COMPUTADORA</a:t>
            </a:r>
            <a:endParaRPr/>
          </a:p>
        </p:txBody>
      </p:sp>
      <p:sp>
        <p:nvSpPr>
          <p:cNvPr id="183" name="CustomShape 2"/>
          <p:cNvSpPr/>
          <p:nvPr/>
        </p:nvSpPr>
        <p:spPr>
          <a:xfrm>
            <a:off x="914400" y="1447920"/>
            <a:ext cx="7771680" cy="4571280"/>
          </a:xfrm>
          <a:prstGeom prst="rect">
            <a:avLst/>
          </a:prstGeom>
        </p:spPr>
      </p:sp>
      <p:pic>
        <p:nvPicPr>
          <p:cNvPr id="184" name="Picture 2"/>
          <p:cNvPicPr/>
          <p:nvPr/>
        </p:nvPicPr>
        <p:blipFill>
          <a:blip r:embed="rId2" cstate="print"/>
          <a:stretch>
            <a:fillRect/>
          </a:stretch>
        </p:blipFill>
        <p:spPr>
          <a:xfrm>
            <a:off x="1447920" y="1523880"/>
            <a:ext cx="6638040" cy="44182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EJEMPLOS DE SISTEMA DE COMPUTADORA</a:t>
            </a:r>
            <a:endParaRPr/>
          </a:p>
        </p:txBody>
      </p:sp>
      <p:sp>
        <p:nvSpPr>
          <p:cNvPr id="186" name="CustomShape 2"/>
          <p:cNvSpPr/>
          <p:nvPr/>
        </p:nvSpPr>
        <p:spPr>
          <a:xfrm>
            <a:off x="914400" y="1447920"/>
            <a:ext cx="7771680" cy="4571280"/>
          </a:xfrm>
          <a:prstGeom prst="rect">
            <a:avLst/>
          </a:prstGeom>
        </p:spPr>
      </p:sp>
      <p:pic>
        <p:nvPicPr>
          <p:cNvPr id="187" name="Picture 2"/>
          <p:cNvPicPr/>
          <p:nvPr/>
        </p:nvPicPr>
        <p:blipFill>
          <a:blip r:embed="rId2" cstate="print"/>
          <a:stretch>
            <a:fillRect/>
          </a:stretch>
        </p:blipFill>
        <p:spPr>
          <a:xfrm>
            <a:off x="1344240" y="1523880"/>
            <a:ext cx="6856200" cy="4419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¿QUÉ TIENEN EN COMÚN?</a:t>
            </a:r>
            <a:endParaRPr/>
          </a:p>
        </p:txBody>
      </p:sp>
      <p:sp>
        <p:nvSpPr>
          <p:cNvPr id="189" name="CustomShape 2"/>
          <p:cNvSpPr/>
          <p:nvPr/>
        </p:nvSpPr>
        <p:spPr>
          <a:xfrm>
            <a:off x="914400" y="1447920"/>
            <a:ext cx="7771680" cy="4571280"/>
          </a:xfrm>
          <a:prstGeom prst="rect">
            <a:avLst/>
          </a:prstGeom>
        </p:spPr>
      </p:sp>
      <p:pic>
        <p:nvPicPr>
          <p:cNvPr id="190" name="Picture 2"/>
          <p:cNvPicPr/>
          <p:nvPr/>
        </p:nvPicPr>
        <p:blipFill>
          <a:blip r:embed="rId2" cstate="print"/>
          <a:stretch>
            <a:fillRect/>
          </a:stretch>
        </p:blipFill>
        <p:spPr>
          <a:xfrm>
            <a:off x="762120" y="1523880"/>
            <a:ext cx="3355200" cy="2232720"/>
          </a:xfrm>
          <a:prstGeom prst="rect">
            <a:avLst/>
          </a:prstGeom>
        </p:spPr>
      </p:pic>
      <p:pic>
        <p:nvPicPr>
          <p:cNvPr id="191" name="Picture 3"/>
          <p:cNvPicPr/>
          <p:nvPr/>
        </p:nvPicPr>
        <p:blipFill>
          <a:blip r:embed="rId3" cstate="print"/>
          <a:stretch>
            <a:fillRect/>
          </a:stretch>
        </p:blipFill>
        <p:spPr>
          <a:xfrm>
            <a:off x="4876920" y="1523880"/>
            <a:ext cx="3101400" cy="2391480"/>
          </a:xfrm>
          <a:prstGeom prst="rect">
            <a:avLst/>
          </a:prstGeom>
        </p:spPr>
      </p:pic>
      <p:pic>
        <p:nvPicPr>
          <p:cNvPr id="192" name="Picture 4"/>
          <p:cNvPicPr/>
          <p:nvPr/>
        </p:nvPicPr>
        <p:blipFill>
          <a:blip r:embed="rId4" cstate="print"/>
          <a:stretch>
            <a:fillRect/>
          </a:stretch>
        </p:blipFill>
        <p:spPr>
          <a:xfrm>
            <a:off x="4648320" y="3733920"/>
            <a:ext cx="3438000" cy="22885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PROCESAR.</a:t>
            </a:r>
            <a:endParaRPr/>
          </a:p>
        </p:txBody>
      </p:sp>
      <p:sp>
        <p:nvSpPr>
          <p:cNvPr id="200"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Consiste en tomar algo y transformarlo en otra cosa.</a:t>
            </a:r>
            <a:endParaRPr/>
          </a:p>
        </p:txBody>
      </p:sp>
      <p:pic>
        <p:nvPicPr>
          <p:cNvPr id="201" name="Picture 3"/>
          <p:cNvPicPr/>
          <p:nvPr/>
        </p:nvPicPr>
        <p:blipFill>
          <a:blip r:embed="rId2" cstate="print"/>
          <a:stretch>
            <a:fillRect/>
          </a:stretch>
        </p:blipFill>
        <p:spPr>
          <a:xfrm>
            <a:off x="2828880" y="1981080"/>
            <a:ext cx="3114000" cy="38091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PROCESAR.</a:t>
            </a:r>
            <a:endParaRPr/>
          </a:p>
        </p:txBody>
      </p:sp>
      <p:sp>
        <p:nvSpPr>
          <p:cNvPr id="203" name="CustomShape 2"/>
          <p:cNvSpPr/>
          <p:nvPr/>
        </p:nvSpPr>
        <p:spPr>
          <a:xfrm>
            <a:off x="914400" y="1447920"/>
            <a:ext cx="7771680" cy="4571280"/>
          </a:xfrm>
          <a:prstGeom prst="rect">
            <a:avLst/>
          </a:prstGeom>
        </p:spPr>
      </p:sp>
      <p:pic>
        <p:nvPicPr>
          <p:cNvPr id="204" name="Picture 2"/>
          <p:cNvPicPr/>
          <p:nvPr/>
        </p:nvPicPr>
        <p:blipFill>
          <a:blip r:embed="rId2" cstate="print"/>
          <a:stretch>
            <a:fillRect/>
          </a:stretch>
        </p:blipFill>
        <p:spPr>
          <a:xfrm>
            <a:off x="1143000" y="1526400"/>
            <a:ext cx="6171480" cy="40629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ESQUEMA BASICO DE COMPUTADORA</a:t>
            </a:r>
            <a:endParaRPr/>
          </a:p>
        </p:txBody>
      </p:sp>
      <p:sp>
        <p:nvSpPr>
          <p:cNvPr id="206" name="CustomShape 2"/>
          <p:cNvSpPr/>
          <p:nvPr/>
        </p:nvSpPr>
        <p:spPr>
          <a:xfrm>
            <a:off x="914400" y="1447920"/>
            <a:ext cx="7771680" cy="4571280"/>
          </a:xfrm>
          <a:prstGeom prst="rect">
            <a:avLst/>
          </a:prstGeom>
        </p:spPr>
      </p:sp>
      <p:sp>
        <p:nvSpPr>
          <p:cNvPr id="207" name="CustomShape 3"/>
          <p:cNvSpPr/>
          <p:nvPr/>
        </p:nvSpPr>
        <p:spPr>
          <a:xfrm>
            <a:off x="1143000" y="2590920"/>
            <a:ext cx="1675800" cy="1599480"/>
          </a:xfrm>
          <a:prstGeom prst="rect">
            <a:avLst/>
          </a:prstGeom>
          <a:solidFill>
            <a:srgbClr val="D34817"/>
          </a:solidFill>
          <a:ln w="12600">
            <a:solidFill>
              <a:srgbClr val="9C3510"/>
            </a:solidFill>
            <a:round/>
          </a:ln>
        </p:spPr>
        <p:txBody>
          <a:bodyPr lIns="90000" tIns="45000" rIns="90000" bIns="45000" anchor="ctr"/>
          <a:lstStyle/>
          <a:p>
            <a:pPr algn="ctr">
              <a:lnSpc>
                <a:spcPct val="100000"/>
              </a:lnSpc>
            </a:pPr>
            <a:r>
              <a:rPr lang="en-US">
                <a:solidFill>
                  <a:srgbClr val="FFFFFF"/>
                </a:solidFill>
                <a:latin typeface="Perpetua"/>
              </a:rPr>
              <a:t>DISPOSITIVOS DE ENTRADA</a:t>
            </a:r>
            <a:endParaRPr/>
          </a:p>
        </p:txBody>
      </p:sp>
      <p:sp>
        <p:nvSpPr>
          <p:cNvPr id="208" name="CustomShape 4"/>
          <p:cNvSpPr/>
          <p:nvPr/>
        </p:nvSpPr>
        <p:spPr>
          <a:xfrm>
            <a:off x="2819520" y="3124080"/>
            <a:ext cx="913680" cy="380160"/>
          </a:xfrm>
          <a:prstGeom prst="rightArrow">
            <a:avLst>
              <a:gd name="adj1" fmla="val 50000"/>
              <a:gd name="adj2" fmla="val 50000"/>
            </a:avLst>
          </a:prstGeom>
          <a:solidFill>
            <a:srgbClr val="D34817"/>
          </a:solidFill>
          <a:ln w="12600">
            <a:solidFill>
              <a:srgbClr val="9C3510"/>
            </a:solidFill>
            <a:round/>
          </a:ln>
        </p:spPr>
      </p:sp>
      <p:sp>
        <p:nvSpPr>
          <p:cNvPr id="209" name="CustomShape 5"/>
          <p:cNvSpPr/>
          <p:nvPr/>
        </p:nvSpPr>
        <p:spPr>
          <a:xfrm>
            <a:off x="3733920" y="2590920"/>
            <a:ext cx="2208960" cy="1523160"/>
          </a:xfrm>
          <a:prstGeom prst="rect">
            <a:avLst/>
          </a:prstGeom>
          <a:solidFill>
            <a:srgbClr val="D34817"/>
          </a:solidFill>
          <a:ln w="12600">
            <a:solidFill>
              <a:srgbClr val="9C3510"/>
            </a:solidFill>
            <a:round/>
          </a:ln>
        </p:spPr>
        <p:txBody>
          <a:bodyPr lIns="90000" tIns="45000" rIns="90000" bIns="45000" anchor="ctr"/>
          <a:lstStyle/>
          <a:p>
            <a:pPr algn="ctr">
              <a:lnSpc>
                <a:spcPct val="100000"/>
              </a:lnSpc>
            </a:pPr>
            <a:r>
              <a:rPr lang="en-US">
                <a:solidFill>
                  <a:srgbClr val="FFFFFF"/>
                </a:solidFill>
                <a:latin typeface="Perpetua"/>
              </a:rPr>
              <a:t>MICROPROCESADOR</a:t>
            </a:r>
            <a:endParaRPr/>
          </a:p>
        </p:txBody>
      </p:sp>
      <p:sp>
        <p:nvSpPr>
          <p:cNvPr id="210" name="CustomShape 6"/>
          <p:cNvSpPr/>
          <p:nvPr/>
        </p:nvSpPr>
        <p:spPr>
          <a:xfrm>
            <a:off x="5943600" y="3124080"/>
            <a:ext cx="761400" cy="380160"/>
          </a:xfrm>
          <a:prstGeom prst="rightArrow">
            <a:avLst>
              <a:gd name="adj1" fmla="val 50000"/>
              <a:gd name="adj2" fmla="val 50000"/>
            </a:avLst>
          </a:prstGeom>
          <a:solidFill>
            <a:srgbClr val="D34817"/>
          </a:solidFill>
          <a:ln w="12600">
            <a:solidFill>
              <a:srgbClr val="9C3510"/>
            </a:solidFill>
            <a:round/>
          </a:ln>
        </p:spPr>
      </p:sp>
      <p:sp>
        <p:nvSpPr>
          <p:cNvPr id="211" name="CustomShape 7"/>
          <p:cNvSpPr/>
          <p:nvPr/>
        </p:nvSpPr>
        <p:spPr>
          <a:xfrm>
            <a:off x="6705720" y="2590920"/>
            <a:ext cx="1675800" cy="1599480"/>
          </a:xfrm>
          <a:prstGeom prst="rect">
            <a:avLst/>
          </a:prstGeom>
          <a:solidFill>
            <a:srgbClr val="D34817"/>
          </a:solidFill>
          <a:ln w="12600">
            <a:solidFill>
              <a:srgbClr val="9C3510"/>
            </a:solidFill>
            <a:round/>
          </a:ln>
        </p:spPr>
        <p:txBody>
          <a:bodyPr lIns="90000" tIns="45000" rIns="90000" bIns="45000" anchor="ctr"/>
          <a:lstStyle/>
          <a:p>
            <a:pPr algn="ctr">
              <a:lnSpc>
                <a:spcPct val="100000"/>
              </a:lnSpc>
            </a:pPr>
            <a:r>
              <a:rPr lang="en-US">
                <a:solidFill>
                  <a:srgbClr val="FFFFFF"/>
                </a:solidFill>
                <a:latin typeface="Perpetua"/>
              </a:rPr>
              <a:t>DISPOSITIVOS DE  SALIDA</a:t>
            </a:r>
            <a:endParaRPr/>
          </a:p>
          <a:p>
            <a:pPr algn="ctr">
              <a:lnSpc>
                <a:spcPct val="100000"/>
              </a:lnSpc>
            </a:pPr>
            <a:endParaRPr/>
          </a:p>
        </p:txBody>
      </p:sp>
      <p:sp>
        <p:nvSpPr>
          <p:cNvPr id="212" name="CustomShape 8"/>
          <p:cNvSpPr/>
          <p:nvPr/>
        </p:nvSpPr>
        <p:spPr>
          <a:xfrm>
            <a:off x="4495680" y="4114800"/>
            <a:ext cx="456480" cy="990000"/>
          </a:xfrm>
          <a:prstGeom prst="upDownArrow">
            <a:avLst>
              <a:gd name="adj1" fmla="val 50000"/>
              <a:gd name="adj2" fmla="val 50000"/>
            </a:avLst>
          </a:prstGeom>
          <a:solidFill>
            <a:srgbClr val="D34817"/>
          </a:solidFill>
          <a:ln w="12600">
            <a:solidFill>
              <a:srgbClr val="9C3510"/>
            </a:solidFill>
            <a:round/>
          </a:ln>
        </p:spPr>
      </p:sp>
      <p:sp>
        <p:nvSpPr>
          <p:cNvPr id="213" name="CustomShape 9"/>
          <p:cNvSpPr/>
          <p:nvPr/>
        </p:nvSpPr>
        <p:spPr>
          <a:xfrm>
            <a:off x="3886200" y="5105520"/>
            <a:ext cx="1675800" cy="1142280"/>
          </a:xfrm>
          <a:prstGeom prst="rect">
            <a:avLst/>
          </a:prstGeom>
          <a:solidFill>
            <a:srgbClr val="D34817"/>
          </a:solidFill>
          <a:ln w="12600">
            <a:solidFill>
              <a:srgbClr val="9C3510"/>
            </a:solidFill>
            <a:round/>
          </a:ln>
        </p:spPr>
        <p:txBody>
          <a:bodyPr lIns="90000" tIns="45000" rIns="90000" bIns="45000" anchor="ctr"/>
          <a:lstStyle/>
          <a:p>
            <a:pPr algn="ctr">
              <a:lnSpc>
                <a:spcPct val="100000"/>
              </a:lnSpc>
            </a:pPr>
            <a:r>
              <a:rPr lang="en-US">
                <a:solidFill>
                  <a:srgbClr val="FFFFFF"/>
                </a:solidFill>
                <a:latin typeface="Perpetua"/>
              </a:rPr>
              <a:t>MEMORIA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Computadora Digital</a:t>
            </a:r>
          </a:p>
        </p:txBody>
      </p:sp>
      <p:sp>
        <p:nvSpPr>
          <p:cNvPr id="3" name="Content Placeholder 2"/>
          <p:cNvSpPr>
            <a:spLocks noGrp="1"/>
          </p:cNvSpPr>
          <p:nvPr>
            <p:ph idx="4294967295"/>
          </p:nvPr>
        </p:nvSpPr>
        <p:spPr>
          <a:xfrm>
            <a:off x="457200" y="1600200"/>
            <a:ext cx="8229600" cy="4525963"/>
          </a:xfrm>
          <a:prstGeom prst="rect">
            <a:avLst/>
          </a:prstGeom>
        </p:spPr>
        <p:txBody>
          <a:bodyPr/>
          <a:lstStyle/>
          <a:p>
            <a:r>
              <a:rPr lang="es-DO" dirty="0"/>
              <a:t>El microprocesador incorpora todas las funciones de un CPU.</a:t>
            </a:r>
          </a:p>
          <a:p>
            <a:pPr lvl="1"/>
            <a:r>
              <a:rPr lang="es-DO" dirty="0"/>
              <a:t>CPU (Unidad central de proceso): puede ejecutar una serie de instrucciones.</a:t>
            </a:r>
          </a:p>
          <a:p>
            <a:pPr lvl="1"/>
            <a:r>
              <a:rPr lang="es-DO" dirty="0"/>
              <a:t>El CPU puede ejecutar un programa de computadora.</a:t>
            </a:r>
          </a:p>
          <a:p>
            <a:pPr lvl="1"/>
            <a:r>
              <a:rPr lang="es-DO" dirty="0"/>
              <a:t>El CPU se compone de diferentes bloques que veremos mas adelante.</a:t>
            </a:r>
          </a:p>
          <a:p>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26</a:t>
            </a:fld>
            <a:endParaRPr lang="es-DO"/>
          </a:p>
        </p:txBody>
      </p:sp>
    </p:spTree>
    <p:extLst>
      <p:ext uri="{BB962C8B-B14F-4D97-AF65-F5344CB8AC3E}">
        <p14:creationId xmlns:p14="http://schemas.microsoft.com/office/powerpoint/2010/main" val="1788255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Bus</a:t>
            </a:r>
          </a:p>
        </p:txBody>
      </p:sp>
      <p:sp>
        <p:nvSpPr>
          <p:cNvPr id="3" name="Content Placeholder 2"/>
          <p:cNvSpPr>
            <a:spLocks noGrp="1"/>
          </p:cNvSpPr>
          <p:nvPr>
            <p:ph idx="4294967295"/>
          </p:nvPr>
        </p:nvSpPr>
        <p:spPr>
          <a:xfrm>
            <a:off x="457200" y="1600200"/>
            <a:ext cx="8382000" cy="2971800"/>
          </a:xfrm>
          <a:prstGeom prst="rect">
            <a:avLst/>
          </a:prstGeom>
        </p:spPr>
        <p:txBody>
          <a:bodyPr wrap="none">
            <a:normAutofit/>
          </a:bodyPr>
          <a:lstStyle/>
          <a:p>
            <a:r>
              <a:rPr lang="es-DO" dirty="0"/>
              <a:t>El bus es un grupo de señales que tienen significado como grupo o realizan una función común.</a:t>
            </a:r>
          </a:p>
          <a:p>
            <a:r>
              <a:rPr lang="es-DO" dirty="0"/>
              <a:t>Se encarga de comunicar los diferentes dispositivos entre si con el microprocesador. </a:t>
            </a:r>
          </a:p>
          <a:p>
            <a:r>
              <a:rPr lang="es-DO" dirty="0"/>
              <a:t>En un sistema de computadora se puede identificar tres buses.</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27</a:t>
            </a:fld>
            <a:endParaRPr lang="es-DO"/>
          </a:p>
        </p:txBody>
      </p:sp>
    </p:spTree>
    <p:extLst>
      <p:ext uri="{BB962C8B-B14F-4D97-AF65-F5344CB8AC3E}">
        <p14:creationId xmlns:p14="http://schemas.microsoft.com/office/powerpoint/2010/main" val="4246018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Buses</a:t>
            </a:r>
          </a:p>
        </p:txBody>
      </p:sp>
      <p:sp>
        <p:nvSpPr>
          <p:cNvPr id="3" name="Content Placeholder 2"/>
          <p:cNvSpPr>
            <a:spLocks noGrp="1"/>
          </p:cNvSpPr>
          <p:nvPr>
            <p:ph idx="4294967295"/>
          </p:nvPr>
        </p:nvSpPr>
        <p:spPr>
          <a:xfrm>
            <a:off x="457200" y="1600200"/>
            <a:ext cx="8229600" cy="4525963"/>
          </a:xfrm>
          <a:prstGeom prst="rect">
            <a:avLst/>
          </a:prstGeom>
        </p:spPr>
        <p:txBody>
          <a:bodyPr/>
          <a:lstStyle/>
          <a:p>
            <a:pPr lvl="0"/>
            <a:r>
              <a:rPr lang="es-DO" u="sng" dirty="0" err="1"/>
              <a:t>Address</a:t>
            </a:r>
            <a:r>
              <a:rPr lang="es-DO" u="sng" dirty="0"/>
              <a:t> Bus:</a:t>
            </a:r>
            <a:r>
              <a:rPr lang="es-DO" dirty="0"/>
              <a:t> selecciona hacia donde va la información y a que posición de la memoria o dispositivo externo. </a:t>
            </a:r>
            <a:endParaRPr lang="en-US" dirty="0"/>
          </a:p>
          <a:p>
            <a:pPr lvl="0"/>
            <a:r>
              <a:rPr lang="es-DO" u="sng" dirty="0"/>
              <a:t>Control Bus:</a:t>
            </a:r>
            <a:r>
              <a:rPr lang="es-DO" dirty="0"/>
              <a:t> indican que se hará con la información (lectura o escritura) y si es dato o programa.</a:t>
            </a:r>
            <a:endParaRPr lang="en-US" dirty="0"/>
          </a:p>
          <a:p>
            <a:pPr lvl="0"/>
            <a:r>
              <a:rPr lang="es-DO" u="sng" dirty="0"/>
              <a:t>Data Bus: </a:t>
            </a:r>
            <a:r>
              <a:rPr lang="es-DO" dirty="0"/>
              <a:t>es bidireccional y es por donde viajan los datos o instrucciones.</a:t>
            </a:r>
            <a:endParaRPr lang="en-US" dirty="0"/>
          </a:p>
          <a:p>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28</a:t>
            </a:fld>
            <a:endParaRPr lang="es-DO"/>
          </a:p>
        </p:txBody>
      </p:sp>
    </p:spTree>
    <p:extLst>
      <p:ext uri="{BB962C8B-B14F-4D97-AF65-F5344CB8AC3E}">
        <p14:creationId xmlns:p14="http://schemas.microsoft.com/office/powerpoint/2010/main" val="581153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Arquitecturas de Acceso</a:t>
            </a:r>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pPr marL="0" indent="0">
              <a:buNone/>
            </a:pPr>
            <a:r>
              <a:rPr lang="es-DO" dirty="0"/>
              <a:t>Estas arquitecturas definen la forma en que el microprocesador maneja la memoria. </a:t>
            </a:r>
          </a:p>
          <a:p>
            <a:r>
              <a:rPr lang="es-DO" b="1" dirty="0"/>
              <a:t>Von </a:t>
            </a:r>
            <a:r>
              <a:rPr lang="es-DO" b="1" dirty="0" err="1"/>
              <a:t>Newman</a:t>
            </a:r>
            <a:r>
              <a:rPr lang="es-DO" b="1" dirty="0"/>
              <a:t> ( Princeton):</a:t>
            </a:r>
          </a:p>
          <a:p>
            <a:pPr lvl="1"/>
            <a:r>
              <a:rPr lang="es-DO" dirty="0"/>
              <a:t>Mismo bus para la memoria de dato y programas.</a:t>
            </a:r>
          </a:p>
          <a:p>
            <a:pPr lvl="1"/>
            <a:r>
              <a:rPr lang="es-DO" dirty="0"/>
              <a:t>La puede almacenar datos y programas.</a:t>
            </a:r>
          </a:p>
          <a:p>
            <a:pPr lvl="1"/>
            <a:r>
              <a:rPr lang="es-DO" dirty="0"/>
              <a:t>No es muy costosa su implementación.</a:t>
            </a:r>
          </a:p>
          <a:p>
            <a:pPr lvl="1"/>
            <a:r>
              <a:rPr lang="es-DO" dirty="0"/>
              <a:t>Más lento el acceso, es decir, la lectura y la escritura de información.</a:t>
            </a:r>
            <a:endParaRPr lang="en-US" dirty="0"/>
          </a:p>
          <a:p>
            <a:pPr lvl="1"/>
            <a:r>
              <a:rPr lang="es-DO" dirty="0"/>
              <a:t>Expandidle.</a:t>
            </a:r>
            <a:endParaRPr lang="en-US" dirty="0"/>
          </a:p>
          <a:p>
            <a:pPr lvl="1"/>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29</a:t>
            </a:fld>
            <a:endParaRPr lang="es-DO"/>
          </a:p>
        </p:txBody>
      </p:sp>
    </p:spTree>
    <p:extLst>
      <p:ext uri="{BB962C8B-B14F-4D97-AF65-F5344CB8AC3E}">
        <p14:creationId xmlns:p14="http://schemas.microsoft.com/office/powerpoint/2010/main" val="2562564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Importancia</a:t>
            </a:r>
            <a:endParaRPr/>
          </a:p>
        </p:txBody>
      </p:sp>
      <p:sp>
        <p:nvSpPr>
          <p:cNvPr id="164"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Permite realizar programas ,mas eficientes, aprovechando al máximo las fortalezas del sistema, y manteniendo a raya los puntos débiles.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ARQUITECTURAS DE ACCESO</a:t>
            </a:r>
            <a:endParaRPr/>
          </a:p>
        </p:txBody>
      </p:sp>
      <p:sp>
        <p:nvSpPr>
          <p:cNvPr id="228" name="CustomShape 2"/>
          <p:cNvSpPr/>
          <p:nvPr/>
        </p:nvSpPr>
        <p:spPr>
          <a:xfrm>
            <a:off x="914400" y="1447920"/>
            <a:ext cx="7771680" cy="4571280"/>
          </a:xfrm>
          <a:prstGeom prst="rect">
            <a:avLst/>
          </a:prstGeom>
        </p:spPr>
      </p:sp>
      <p:pic>
        <p:nvPicPr>
          <p:cNvPr id="229" name="Picture 2"/>
          <p:cNvPicPr/>
          <p:nvPr/>
        </p:nvPicPr>
        <p:blipFill>
          <a:blip r:embed="rId2" cstate="print"/>
          <a:stretch>
            <a:fillRect/>
          </a:stretch>
        </p:blipFill>
        <p:spPr>
          <a:xfrm>
            <a:off x="1527120" y="1523880"/>
            <a:ext cx="6473160" cy="42426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Arquitecturas de Acceso</a:t>
            </a:r>
            <a:endParaRPr lang="es-DO"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pPr lvl="0"/>
            <a:r>
              <a:rPr lang="es-DO" b="1" dirty="0"/>
              <a:t>Harvard:</a:t>
            </a:r>
          </a:p>
          <a:p>
            <a:pPr lvl="1"/>
            <a:r>
              <a:rPr lang="es-DO" dirty="0"/>
              <a:t>Buses separados para cada uno de los tipos de memoria.</a:t>
            </a:r>
          </a:p>
          <a:p>
            <a:pPr lvl="1"/>
            <a:r>
              <a:rPr lang="es-DO" dirty="0"/>
              <a:t>Memorias separadas para datos y para programa.</a:t>
            </a:r>
          </a:p>
          <a:p>
            <a:pPr lvl="1"/>
            <a:r>
              <a:rPr lang="es-DO" dirty="0"/>
              <a:t>Más costosa de implementar.</a:t>
            </a:r>
            <a:endParaRPr lang="en-US" dirty="0"/>
          </a:p>
          <a:p>
            <a:pPr lvl="1"/>
            <a:r>
              <a:rPr lang="es-DO" dirty="0"/>
              <a:t>Velocidad de acceso bastante alta , es decir, la lectura y la escritura de información.</a:t>
            </a:r>
            <a:endParaRPr lang="en-US" dirty="0"/>
          </a:p>
          <a:p>
            <a:pPr lvl="1"/>
            <a:r>
              <a:rPr lang="es-DO" dirty="0"/>
              <a:t>No es expandidle.</a:t>
            </a:r>
            <a:endParaRPr lang="en-US"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31</a:t>
            </a:fld>
            <a:endParaRPr lang="es-DO"/>
          </a:p>
        </p:txBody>
      </p:sp>
    </p:spTree>
    <p:extLst>
      <p:ext uri="{BB962C8B-B14F-4D97-AF65-F5344CB8AC3E}">
        <p14:creationId xmlns:p14="http://schemas.microsoft.com/office/powerpoint/2010/main" val="3066162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Instrucciones </a:t>
            </a:r>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pPr marL="0" indent="0">
              <a:buNone/>
            </a:pPr>
            <a:r>
              <a:rPr lang="es-DO" b="1" dirty="0"/>
              <a:t>U</a:t>
            </a:r>
            <a:r>
              <a:rPr lang="es-DO" dirty="0"/>
              <a:t>na instrucción es una operación o proceso que puede ejecutar el µP. la instrucción esta formada por:</a:t>
            </a:r>
            <a:endParaRPr lang="en-US" dirty="0"/>
          </a:p>
          <a:p>
            <a:pPr lvl="0"/>
            <a:r>
              <a:rPr lang="es-DO" b="1" dirty="0" err="1"/>
              <a:t>Opcode</a:t>
            </a:r>
            <a:r>
              <a:rPr lang="es-DO" b="1" dirty="0"/>
              <a:t>: </a:t>
            </a:r>
            <a:r>
              <a:rPr lang="es-DO" dirty="0"/>
              <a:t>se utilizara para que el procesador sepa identificar la instrucción.</a:t>
            </a:r>
            <a:endParaRPr lang="en-US" dirty="0"/>
          </a:p>
          <a:p>
            <a:r>
              <a:rPr lang="es-DO" b="1" dirty="0" err="1"/>
              <a:t>Pay</a:t>
            </a:r>
            <a:r>
              <a:rPr lang="es-DO" b="1" dirty="0"/>
              <a:t>/Load(</a:t>
            </a:r>
            <a:r>
              <a:rPr lang="es-DO" b="1" dirty="0" err="1"/>
              <a:t>Operandos</a:t>
            </a:r>
            <a:r>
              <a:rPr lang="es-DO" b="1" dirty="0"/>
              <a:t>): </a:t>
            </a:r>
            <a:r>
              <a:rPr lang="es-DO" dirty="0"/>
              <a:t>valores directos o localización de un valor, contiene los valores a los cuales se va a hacer la instrucción</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32</a:t>
            </a:fld>
            <a:endParaRPr lang="es-DO"/>
          </a:p>
        </p:txBody>
      </p:sp>
    </p:spTree>
    <p:extLst>
      <p:ext uri="{BB962C8B-B14F-4D97-AF65-F5344CB8AC3E}">
        <p14:creationId xmlns:p14="http://schemas.microsoft.com/office/powerpoint/2010/main" val="4218265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Arquitecturas de Ejecución </a:t>
            </a:r>
            <a:endParaRPr lang="es-DO" dirty="0"/>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b="1" u="sng" dirty="0"/>
              <a:t>CISC</a:t>
            </a:r>
            <a:r>
              <a:rPr lang="en-US" b="1" dirty="0"/>
              <a:t>: </a:t>
            </a:r>
            <a:r>
              <a:rPr lang="en-US" dirty="0"/>
              <a:t>Complex Instruction Set Computer / Computing:</a:t>
            </a:r>
          </a:p>
          <a:p>
            <a:pPr lvl="1"/>
            <a:r>
              <a:rPr lang="en-US" sz="3200" b="1" dirty="0"/>
              <a:t>Principio de CISC:</a:t>
            </a:r>
          </a:p>
          <a:p>
            <a:pPr lvl="2"/>
            <a:r>
              <a:rPr lang="es-ES" sz="2800" dirty="0"/>
              <a:t>Proveer apoyo a diferentes lenguajes de alto nivel moviendo funciones complejas  al "</a:t>
            </a:r>
            <a:r>
              <a:rPr lang="es-ES" sz="2800" dirty="0" err="1"/>
              <a:t>hardaware</a:t>
            </a:r>
            <a:r>
              <a:rPr lang="es-ES" sz="2800" dirty="0"/>
              <a:t>". Facilitar el desarrollo de compiladores cerrando el "</a:t>
            </a:r>
            <a:r>
              <a:rPr lang="es-ES" sz="2800" dirty="0" err="1"/>
              <a:t>semantic</a:t>
            </a:r>
            <a:r>
              <a:rPr lang="es-ES" sz="2800" dirty="0"/>
              <a:t> gap".  </a:t>
            </a:r>
          </a:p>
          <a:p>
            <a:pPr lvl="2"/>
            <a:r>
              <a:rPr lang="es-ES" sz="2800" dirty="0"/>
              <a:t>Las arquitecturas CISC no siguen una filosofía en particular. El nombre de CISC se les adjudicó para distinguirlas de las arquitecturas RISC. </a:t>
            </a:r>
            <a:endParaRPr lang="es-DO" sz="2800"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33</a:t>
            </a:fld>
            <a:endParaRPr lang="es-DO"/>
          </a:p>
        </p:txBody>
      </p:sp>
    </p:spTree>
    <p:extLst>
      <p:ext uri="{BB962C8B-B14F-4D97-AF65-F5344CB8AC3E}">
        <p14:creationId xmlns:p14="http://schemas.microsoft.com/office/powerpoint/2010/main" val="3928975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Características de CISC</a:t>
            </a:r>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pPr lvl="0"/>
            <a:r>
              <a:rPr lang="es-DO" dirty="0"/>
              <a:t>Set de instrucciones expandible.</a:t>
            </a:r>
            <a:endParaRPr lang="en-US" dirty="0"/>
          </a:p>
          <a:p>
            <a:pPr lvl="0"/>
            <a:r>
              <a:rPr lang="es-DO" dirty="0"/>
              <a:t>Tamaño de la instrucción variable.</a:t>
            </a:r>
            <a:endParaRPr lang="en-US" dirty="0"/>
          </a:p>
          <a:p>
            <a:pPr lvl="0"/>
            <a:r>
              <a:rPr lang="es-DO" dirty="0"/>
              <a:t>Velocidades de ejecución diferentes.</a:t>
            </a:r>
            <a:endParaRPr lang="en-US" dirty="0"/>
          </a:p>
          <a:p>
            <a:pPr lvl="0"/>
            <a:r>
              <a:rPr lang="es-DO" dirty="0"/>
              <a:t>Se requieren por lo general varios ciclos para ejecutar una instrucción.</a:t>
            </a:r>
            <a:endParaRPr lang="es-DO" u="sng" dirty="0"/>
          </a:p>
          <a:p>
            <a:r>
              <a:rPr lang="es-DO" dirty="0"/>
              <a:t>Las instrucciones son decodificadas internamente por una serie de micro instrucciones que se encuentran almacenada en la memoria identificadas por un Micro-</a:t>
            </a:r>
            <a:r>
              <a:rPr lang="es-DO" dirty="0" err="1"/>
              <a:t>code</a:t>
            </a:r>
            <a:r>
              <a:rPr lang="es-DO" dirty="0"/>
              <a:t>.</a:t>
            </a:r>
            <a:endParaRPr lang="en-US" dirty="0"/>
          </a:p>
          <a:p>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34</a:t>
            </a:fld>
            <a:endParaRPr lang="es-DO"/>
          </a:p>
        </p:txBody>
      </p:sp>
    </p:spTree>
    <p:extLst>
      <p:ext uri="{BB962C8B-B14F-4D97-AF65-F5344CB8AC3E}">
        <p14:creationId xmlns:p14="http://schemas.microsoft.com/office/powerpoint/2010/main" val="3696046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Arquitecturas de Ejecución </a:t>
            </a:r>
          </a:p>
        </p:txBody>
      </p:sp>
      <p:sp>
        <p:nvSpPr>
          <p:cNvPr id="3" name="Content Placeholder 2"/>
          <p:cNvSpPr>
            <a:spLocks noGrp="1"/>
          </p:cNvSpPr>
          <p:nvPr>
            <p:ph idx="4294967295"/>
          </p:nvPr>
        </p:nvSpPr>
        <p:spPr>
          <a:xfrm>
            <a:off x="457200" y="1371600"/>
            <a:ext cx="8229600" cy="4754563"/>
          </a:xfrm>
          <a:prstGeom prst="rect">
            <a:avLst/>
          </a:prstGeom>
        </p:spPr>
        <p:txBody>
          <a:bodyPr>
            <a:normAutofit/>
          </a:bodyPr>
          <a:lstStyle/>
          <a:p>
            <a:pPr marL="0" indent="0">
              <a:buNone/>
            </a:pPr>
            <a:r>
              <a:rPr lang="es-DO" dirty="0"/>
              <a:t>Definen como el CPU ejecuta las instrucciones. 				</a:t>
            </a:r>
            <a:r>
              <a:rPr lang="es-DO" b="1" dirty="0"/>
              <a:t>RISC Vs. CISC</a:t>
            </a:r>
          </a:p>
          <a:p>
            <a:r>
              <a:rPr lang="es-DO" sz="3000" b="1" dirty="0"/>
              <a:t>RISC: </a:t>
            </a:r>
            <a:r>
              <a:rPr lang="es-DO" sz="3000" dirty="0" err="1"/>
              <a:t>Reduced</a:t>
            </a:r>
            <a:r>
              <a:rPr lang="es-DO" sz="3000" dirty="0"/>
              <a:t> </a:t>
            </a:r>
            <a:r>
              <a:rPr lang="es-DO" sz="3000" dirty="0" err="1"/>
              <a:t>Instruction</a:t>
            </a:r>
            <a:r>
              <a:rPr lang="es-DO" sz="3000" dirty="0"/>
              <a:t> Set </a:t>
            </a:r>
            <a:r>
              <a:rPr lang="es-DO" sz="3000" dirty="0" err="1"/>
              <a:t>Computer</a:t>
            </a:r>
            <a:r>
              <a:rPr lang="es-DO" sz="3000" dirty="0"/>
              <a:t> / Computing.</a:t>
            </a:r>
          </a:p>
          <a:p>
            <a:pPr lvl="1"/>
            <a:r>
              <a:rPr lang="es-ES" sz="2600" dirty="0"/>
              <a:t>Principio de RISC: </a:t>
            </a:r>
          </a:p>
          <a:p>
            <a:pPr lvl="2"/>
            <a:r>
              <a:rPr lang="es-ES" dirty="0"/>
              <a:t>Apoyar aquellas estructuras de lenguajes  de alto nivel que son utilizadas con frecuencia y que tienen un impacto considerable en el tiempo de ejecución de programas.</a:t>
            </a:r>
          </a:p>
          <a:p>
            <a:pPr lvl="2"/>
            <a:r>
              <a:rPr lang="es-ES" dirty="0"/>
              <a:t> El apoyo a estas estructuras debe basarse en elementos arquitecturales primitivos que faciliten la Implementación de un procesador rápido, eficiente y sencillo. </a:t>
            </a:r>
            <a:endParaRPr lang="es-DO" dirty="0"/>
          </a:p>
          <a:p>
            <a:endParaRPr lang="es-DO" b="1" dirty="0"/>
          </a:p>
          <a:p>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35</a:t>
            </a:fld>
            <a:endParaRPr lang="es-DO"/>
          </a:p>
        </p:txBody>
      </p:sp>
    </p:spTree>
    <p:extLst>
      <p:ext uri="{BB962C8B-B14F-4D97-AF65-F5344CB8AC3E}">
        <p14:creationId xmlns:p14="http://schemas.microsoft.com/office/powerpoint/2010/main" val="1044855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709"/>
            <a:ext cx="8229600" cy="734291"/>
          </a:xfrm>
        </p:spPr>
        <p:txBody>
          <a:bodyPr>
            <a:normAutofit/>
          </a:bodyPr>
          <a:lstStyle/>
          <a:p>
            <a:r>
              <a:rPr lang="es-DO" b="1" dirty="0"/>
              <a:t>Características de RISC</a:t>
            </a:r>
          </a:p>
        </p:txBody>
      </p:sp>
      <p:sp>
        <p:nvSpPr>
          <p:cNvPr id="3" name="Content Placeholder 2"/>
          <p:cNvSpPr>
            <a:spLocks noGrp="1"/>
          </p:cNvSpPr>
          <p:nvPr>
            <p:ph idx="4294967295"/>
          </p:nvPr>
        </p:nvSpPr>
        <p:spPr>
          <a:xfrm>
            <a:off x="457200" y="960437"/>
            <a:ext cx="8229600" cy="5440363"/>
          </a:xfrm>
          <a:prstGeom prst="rect">
            <a:avLst/>
          </a:prstGeom>
        </p:spPr>
        <p:txBody>
          <a:bodyPr>
            <a:normAutofit/>
          </a:bodyPr>
          <a:lstStyle/>
          <a:p>
            <a:pPr lvl="1"/>
            <a:r>
              <a:rPr lang="es-DO" dirty="0"/>
              <a:t>Set de instrucciones fijo.</a:t>
            </a:r>
            <a:endParaRPr lang="en-US" dirty="0"/>
          </a:p>
          <a:p>
            <a:pPr lvl="1"/>
            <a:r>
              <a:rPr lang="es-DO" dirty="0"/>
              <a:t>Instrucciones del mismo tamaño.</a:t>
            </a:r>
            <a:endParaRPr lang="en-US" dirty="0"/>
          </a:p>
          <a:p>
            <a:pPr lvl="1"/>
            <a:r>
              <a:rPr lang="es-DO" dirty="0"/>
              <a:t>Alta velocidad de ejecución</a:t>
            </a:r>
            <a:r>
              <a:rPr lang="en-US" dirty="0"/>
              <a:t>.</a:t>
            </a:r>
            <a:endParaRPr lang="es-DO" dirty="0"/>
          </a:p>
          <a:p>
            <a:pPr lvl="1"/>
            <a:r>
              <a:rPr lang="es-DO" dirty="0"/>
              <a:t>Misma velocidad de ejecución para todas las instrucciones.</a:t>
            </a:r>
            <a:endParaRPr lang="en-US" dirty="0"/>
          </a:p>
          <a:p>
            <a:pPr lvl="1"/>
            <a:r>
              <a:rPr lang="es-DO" dirty="0"/>
              <a:t>No se puede expandir.</a:t>
            </a:r>
            <a:endParaRPr lang="en-US" dirty="0"/>
          </a:p>
          <a:p>
            <a:pPr lvl="1"/>
            <a:r>
              <a:rPr lang="es-DO" dirty="0"/>
              <a:t>Set de instrucciones reducido con instrucciones simples que permiten realizar instrucciones complejas.</a:t>
            </a:r>
            <a:r>
              <a:rPr lang="es-ES" dirty="0"/>
              <a:t> Un número grande de registros .</a:t>
            </a:r>
          </a:p>
          <a:p>
            <a:pPr lvl="1"/>
            <a:r>
              <a:rPr lang="es-ES" dirty="0"/>
              <a:t>Operaciones se llevan a cabo con </a:t>
            </a:r>
            <a:r>
              <a:rPr lang="es-ES" dirty="0" err="1"/>
              <a:t>operandos</a:t>
            </a:r>
            <a:r>
              <a:rPr lang="es-ES" dirty="0"/>
              <a:t> mantenidos en registros .</a:t>
            </a:r>
          </a:p>
          <a:p>
            <a:pPr lvl="1"/>
            <a:r>
              <a:rPr lang="es-ES" dirty="0"/>
              <a:t>Los accesos a memoria se realizan exclusivamente mediante instrucciones load/store.</a:t>
            </a:r>
            <a:endParaRPr lang="es-DO" dirty="0"/>
          </a:p>
          <a:p>
            <a:pPr lvl="1"/>
            <a:endParaRPr lang="en-US" dirty="0"/>
          </a:p>
          <a:p>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36</a:t>
            </a:fld>
            <a:endParaRPr lang="es-DO"/>
          </a:p>
        </p:txBody>
      </p:sp>
    </p:spTree>
    <p:extLst>
      <p:ext uri="{BB962C8B-B14F-4D97-AF65-F5344CB8AC3E}">
        <p14:creationId xmlns:p14="http://schemas.microsoft.com/office/powerpoint/2010/main" val="3186021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Partes del Microprocesador</a:t>
            </a:r>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pPr lvl="0"/>
            <a:r>
              <a:rPr lang="es-DO" sz="3000" b="1" dirty="0"/>
              <a:t>ALU:</a:t>
            </a:r>
            <a:r>
              <a:rPr lang="es-DO" sz="3000" dirty="0"/>
              <a:t> unidad aritmético lógica, se encarga de realizar las operaciones lógicas y aritméticas.</a:t>
            </a:r>
            <a:endParaRPr lang="en-US" sz="3000" dirty="0"/>
          </a:p>
          <a:p>
            <a:pPr lvl="0"/>
            <a:r>
              <a:rPr lang="es-DO" sz="3000" b="1" dirty="0"/>
              <a:t>EXECU: </a:t>
            </a:r>
            <a:r>
              <a:rPr lang="es-DO" sz="3000" dirty="0"/>
              <a:t>es la unidad de ejecución, se encarga de coordinar los procesos necesarios para que se ejecute una instrucción.</a:t>
            </a:r>
            <a:endParaRPr lang="en-US" sz="3000" dirty="0"/>
          </a:p>
          <a:p>
            <a:pPr lvl="0"/>
            <a:r>
              <a:rPr lang="es-DO" sz="3000" b="1" dirty="0"/>
              <a:t>AGU: </a:t>
            </a:r>
            <a:r>
              <a:rPr lang="es-DO" sz="3000" dirty="0"/>
              <a:t>generador de direcciones, es un bloque de control de buses internos y externos que supervisa el proceso de transferencia de información dentro y fuera del µP.</a:t>
            </a:r>
            <a:endParaRPr lang="en-US" sz="3000" dirty="0"/>
          </a:p>
          <a:p>
            <a:pPr lvl="0"/>
            <a:r>
              <a:rPr lang="es-DO" sz="3000" b="1" dirty="0" err="1"/>
              <a:t>Register</a:t>
            </a:r>
            <a:r>
              <a:rPr lang="es-DO" sz="3000" b="1" dirty="0"/>
              <a:t> file: </a:t>
            </a:r>
            <a:r>
              <a:rPr lang="es-DO" sz="3000" dirty="0"/>
              <a:t>es una memoria interna donde se almacenan los datos temporalmente.</a:t>
            </a:r>
            <a:endParaRPr lang="en-US" sz="3000" dirty="0"/>
          </a:p>
          <a:p>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37</a:t>
            </a:fld>
            <a:endParaRPr lang="es-DO"/>
          </a:p>
        </p:txBody>
      </p:sp>
    </p:spTree>
    <p:extLst>
      <p:ext uri="{BB962C8B-B14F-4D97-AF65-F5344CB8AC3E}">
        <p14:creationId xmlns:p14="http://schemas.microsoft.com/office/powerpoint/2010/main" val="2731479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b="1" dirty="0"/>
              <a:t>Unidades de Ejecución</a:t>
            </a:r>
            <a:br>
              <a:rPr lang="es-DO" dirty="0"/>
            </a:br>
            <a:r>
              <a:rPr lang="es-DO" dirty="0" err="1"/>
              <a:t>Hardwired</a:t>
            </a:r>
            <a:r>
              <a:rPr lang="es-DO" dirty="0"/>
              <a:t> vs. </a:t>
            </a:r>
            <a:r>
              <a:rPr lang="es-DO" dirty="0" err="1"/>
              <a:t>Microcode</a:t>
            </a:r>
            <a:r>
              <a:rPr lang="es-DO" dirty="0"/>
              <a:t> </a:t>
            </a:r>
          </a:p>
        </p:txBody>
      </p:sp>
      <p:sp>
        <p:nvSpPr>
          <p:cNvPr id="3" name="Content Placeholder 2"/>
          <p:cNvSpPr>
            <a:spLocks noGrp="1"/>
          </p:cNvSpPr>
          <p:nvPr>
            <p:ph idx="4294967295"/>
          </p:nvPr>
        </p:nvSpPr>
        <p:spPr>
          <a:xfrm>
            <a:off x="457200" y="1600200"/>
            <a:ext cx="8229600" cy="4525963"/>
          </a:xfrm>
          <a:prstGeom prst="rect">
            <a:avLst/>
          </a:prstGeom>
        </p:spPr>
        <p:txBody>
          <a:bodyPr/>
          <a:lstStyle/>
          <a:p>
            <a:endParaRPr lang="es-DO" dirty="0"/>
          </a:p>
          <a:p>
            <a:endParaRPr lang="es-DO"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802582" cy="4195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38</a:t>
            </a:fld>
            <a:endParaRPr lang="es-DO"/>
          </a:p>
        </p:txBody>
      </p:sp>
    </p:spTree>
    <p:extLst>
      <p:ext uri="{BB962C8B-B14F-4D97-AF65-F5344CB8AC3E}">
        <p14:creationId xmlns:p14="http://schemas.microsoft.com/office/powerpoint/2010/main" val="2327965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b="1" dirty="0"/>
              <a:t>Aspectos Arquitecturales de un Sistema de Computadora</a:t>
            </a:r>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r>
              <a:rPr lang="es-ES" dirty="0"/>
              <a:t> Instrucciones.</a:t>
            </a:r>
          </a:p>
          <a:p>
            <a:r>
              <a:rPr lang="es-ES" dirty="0"/>
              <a:t> Modos de acceso a </a:t>
            </a:r>
            <a:r>
              <a:rPr lang="es-ES" dirty="0" err="1"/>
              <a:t>operandos</a:t>
            </a:r>
            <a:endParaRPr lang="es-ES" dirty="0"/>
          </a:p>
          <a:p>
            <a:r>
              <a:rPr lang="es-ES" dirty="0"/>
              <a:t> Formatos de instrucciones</a:t>
            </a:r>
          </a:p>
          <a:p>
            <a:r>
              <a:rPr lang="es-ES" dirty="0"/>
              <a:t> Tipos de datos</a:t>
            </a:r>
          </a:p>
          <a:p>
            <a:r>
              <a:rPr lang="es-ES" dirty="0"/>
              <a:t> Memoria Primaria</a:t>
            </a:r>
          </a:p>
          <a:p>
            <a:r>
              <a:rPr lang="es-ES" dirty="0"/>
              <a:t> Registros </a:t>
            </a:r>
          </a:p>
          <a:p>
            <a:r>
              <a:rPr lang="es-ES" dirty="0"/>
              <a:t> Interrupciones </a:t>
            </a:r>
          </a:p>
          <a:p>
            <a:r>
              <a:rPr lang="es-ES" dirty="0"/>
              <a:t> Flujo de ejecución de instrucciones</a:t>
            </a:r>
          </a:p>
          <a:p>
            <a:r>
              <a:rPr lang="es-ES" dirty="0"/>
              <a:t> </a:t>
            </a:r>
            <a:r>
              <a:rPr lang="es-ES" dirty="0" err="1"/>
              <a:t>Stacks</a:t>
            </a:r>
            <a:r>
              <a:rPr lang="es-ES" dirty="0"/>
              <a:t> </a:t>
            </a:r>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39</a:t>
            </a:fld>
            <a:endParaRPr lang="es-DO"/>
          </a:p>
        </p:txBody>
      </p:sp>
    </p:spTree>
    <p:extLst>
      <p:ext uri="{BB962C8B-B14F-4D97-AF65-F5344CB8AC3E}">
        <p14:creationId xmlns:p14="http://schemas.microsoft.com/office/powerpoint/2010/main" val="898274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Importancia</a:t>
            </a:r>
            <a:endParaRPr/>
          </a:p>
        </p:txBody>
      </p:sp>
      <p:sp>
        <p:nvSpPr>
          <p:cNvPr id="166" name="CustomShape 2"/>
          <p:cNvSpPr/>
          <p:nvPr/>
        </p:nvSpPr>
        <p:spPr>
          <a:xfrm>
            <a:off x="914400" y="1447920"/>
            <a:ext cx="7771680" cy="4571280"/>
          </a:xfrm>
          <a:prstGeom prst="rect">
            <a:avLst/>
          </a:prstGeom>
        </p:spPr>
      </p:sp>
      <p:pic>
        <p:nvPicPr>
          <p:cNvPr id="167" name="Picture 2"/>
          <p:cNvPicPr/>
          <p:nvPr/>
        </p:nvPicPr>
        <p:blipFill>
          <a:blip r:embed="rId2" cstate="print"/>
          <a:stretch>
            <a:fillRect/>
          </a:stretch>
        </p:blipFill>
        <p:spPr>
          <a:xfrm>
            <a:off x="2133720" y="1600200"/>
            <a:ext cx="4494960" cy="48963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b="1" dirty="0"/>
              <a:t>Aspectos no Arquitecturales de un Sistema de Computadora</a:t>
            </a:r>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r>
              <a:rPr lang="es-ES" dirty="0"/>
              <a:t>Memoria secundaria </a:t>
            </a:r>
          </a:p>
          <a:p>
            <a:r>
              <a:rPr lang="es-ES" dirty="0"/>
              <a:t>Buses </a:t>
            </a:r>
          </a:p>
          <a:p>
            <a:r>
              <a:rPr lang="es-ES" dirty="0" err="1"/>
              <a:t>Periferales</a:t>
            </a:r>
            <a:r>
              <a:rPr lang="es-ES" dirty="0"/>
              <a:t> </a:t>
            </a:r>
          </a:p>
          <a:p>
            <a:r>
              <a:rPr lang="es-ES" dirty="0"/>
              <a:t>Unidad de control </a:t>
            </a:r>
          </a:p>
          <a:p>
            <a:r>
              <a:rPr lang="es-ES" dirty="0"/>
              <a:t>ALU </a:t>
            </a:r>
          </a:p>
          <a:p>
            <a:r>
              <a:rPr lang="es-ES" dirty="0"/>
              <a:t>Tecnología de fabricación </a:t>
            </a:r>
          </a:p>
          <a:p>
            <a:r>
              <a:rPr lang="es-ES" dirty="0"/>
              <a:t>Circuitos lógicos </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40</a:t>
            </a:fld>
            <a:endParaRPr lang="es-DO"/>
          </a:p>
        </p:txBody>
      </p:sp>
    </p:spTree>
    <p:extLst>
      <p:ext uri="{BB962C8B-B14F-4D97-AF65-F5344CB8AC3E}">
        <p14:creationId xmlns:p14="http://schemas.microsoft.com/office/powerpoint/2010/main" val="202427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b="1" dirty="0"/>
              <a:t>Aspectos que podrían ser Arquitecturales</a:t>
            </a:r>
            <a:endParaRPr lang="es-DO"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r>
              <a:rPr lang="es-DO" dirty="0"/>
              <a:t>Caches </a:t>
            </a:r>
          </a:p>
          <a:p>
            <a:r>
              <a:rPr lang="es-DO" dirty="0"/>
              <a:t>Pipelines </a:t>
            </a:r>
          </a:p>
          <a:p>
            <a:r>
              <a:rPr lang="es-DO" dirty="0"/>
              <a:t>I/O </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41</a:t>
            </a:fld>
            <a:endParaRPr lang="es-DO"/>
          </a:p>
        </p:txBody>
      </p:sp>
    </p:spTree>
    <p:extLst>
      <p:ext uri="{BB962C8B-B14F-4D97-AF65-F5344CB8AC3E}">
        <p14:creationId xmlns:p14="http://schemas.microsoft.com/office/powerpoint/2010/main" val="1590758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err="1"/>
              <a:t>Pipelining</a:t>
            </a:r>
            <a:endParaRPr lang="es-DO" b="1" dirty="0"/>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r>
              <a:rPr lang="es-ES" dirty="0"/>
              <a:t>"</a:t>
            </a:r>
            <a:r>
              <a:rPr lang="es-ES" dirty="0" err="1"/>
              <a:t>Pipelining</a:t>
            </a:r>
            <a:r>
              <a:rPr lang="es-ES" dirty="0"/>
              <a:t>", en el contexto de implementación de procesadores, es la idea de procesar instrucciones por etapas como en una línea de producción. </a:t>
            </a:r>
          </a:p>
          <a:p>
            <a:r>
              <a:rPr lang="es-ES" dirty="0"/>
              <a:t>Idealmente las instrucciones entran a la primera etapa a una razón de una por ciclo y salen de la última etapa a una razón de una por ciclo. </a:t>
            </a:r>
          </a:p>
          <a:p>
            <a:r>
              <a:rPr lang="es-ES" dirty="0"/>
              <a:t>Idealmente las instrucciones pasan de una etapa a otra al cabo de un ciclo.</a:t>
            </a:r>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42</a:t>
            </a:fld>
            <a:endParaRPr lang="es-DO"/>
          </a:p>
        </p:txBody>
      </p:sp>
    </p:spTree>
    <p:extLst>
      <p:ext uri="{BB962C8B-B14F-4D97-AF65-F5344CB8AC3E}">
        <p14:creationId xmlns:p14="http://schemas.microsoft.com/office/powerpoint/2010/main" val="1952622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Pipeline Simple de 4 Etapas</a:t>
            </a:r>
            <a:endParaRPr lang="es-DO" dirty="0"/>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pPr marL="514350" indent="-514350">
              <a:buFont typeface="+mj-lt"/>
              <a:buAutoNum type="arabicPeriod"/>
            </a:pPr>
            <a:r>
              <a:rPr lang="es-DO" b="1" dirty="0" err="1">
                <a:solidFill>
                  <a:srgbClr val="FF0000"/>
                </a:solidFill>
              </a:rPr>
              <a:t>Fetch</a:t>
            </a:r>
            <a:r>
              <a:rPr lang="es-DO" b="1" dirty="0">
                <a:solidFill>
                  <a:srgbClr val="FF0000"/>
                </a:solidFill>
              </a:rPr>
              <a:t>:</a:t>
            </a:r>
          </a:p>
          <a:p>
            <a:pPr marL="914400" lvl="1" indent="-514350">
              <a:buFont typeface="Arial" pitchFamily="34" charset="0"/>
              <a:buChar char="•"/>
            </a:pPr>
            <a:r>
              <a:rPr lang="es-DO" dirty="0"/>
              <a:t>Leer la instrucción de la memoria de programa.</a:t>
            </a:r>
          </a:p>
          <a:p>
            <a:pPr marL="514350" indent="-514350">
              <a:buFont typeface="+mj-lt"/>
              <a:buAutoNum type="arabicPeriod"/>
            </a:pPr>
            <a:r>
              <a:rPr lang="es-DO" b="1" dirty="0" err="1">
                <a:solidFill>
                  <a:srgbClr val="FF0000"/>
                </a:solidFill>
              </a:rPr>
              <a:t>Decode</a:t>
            </a:r>
            <a:r>
              <a:rPr lang="es-DO" b="1" dirty="0">
                <a:solidFill>
                  <a:srgbClr val="FF0000"/>
                </a:solidFill>
              </a:rPr>
              <a:t>:</a:t>
            </a:r>
          </a:p>
          <a:p>
            <a:pPr marL="914400" lvl="1" indent="-514350">
              <a:buFont typeface="Arial" pitchFamily="34" charset="0"/>
              <a:buChar char="•"/>
            </a:pPr>
            <a:r>
              <a:rPr lang="es-DO" dirty="0"/>
              <a:t>Decodificar la instrucción</a:t>
            </a:r>
          </a:p>
          <a:p>
            <a:pPr marL="514350" indent="-514350">
              <a:buFont typeface="+mj-lt"/>
              <a:buAutoNum type="arabicPeriod"/>
            </a:pPr>
            <a:r>
              <a:rPr lang="es-DO" b="1" dirty="0" err="1">
                <a:solidFill>
                  <a:srgbClr val="FF0000"/>
                </a:solidFill>
              </a:rPr>
              <a:t>Read</a:t>
            </a:r>
            <a:r>
              <a:rPr lang="es-DO" b="1" dirty="0">
                <a:solidFill>
                  <a:srgbClr val="FF0000"/>
                </a:solidFill>
              </a:rPr>
              <a:t>:</a:t>
            </a:r>
          </a:p>
          <a:p>
            <a:pPr marL="914400" lvl="1" indent="-514350">
              <a:buFont typeface="Arial" pitchFamily="34" charset="0"/>
              <a:buChar char="•"/>
            </a:pPr>
            <a:r>
              <a:rPr lang="es-DO" dirty="0"/>
              <a:t>Buscar o leer en la memoria de datos la información necesaria para ejecutar la instrucción</a:t>
            </a:r>
          </a:p>
          <a:p>
            <a:pPr marL="514350" indent="-514350">
              <a:buFont typeface="+mj-lt"/>
              <a:buAutoNum type="arabicPeriod"/>
            </a:pPr>
            <a:r>
              <a:rPr lang="es-DO" b="1" dirty="0" err="1">
                <a:solidFill>
                  <a:srgbClr val="FF0000"/>
                </a:solidFill>
              </a:rPr>
              <a:t>Execute</a:t>
            </a:r>
            <a:r>
              <a:rPr lang="es-DO" b="1" dirty="0">
                <a:solidFill>
                  <a:srgbClr val="FF0000"/>
                </a:solidFill>
              </a:rPr>
              <a:t>:</a:t>
            </a:r>
          </a:p>
          <a:p>
            <a:pPr marL="914400" lvl="1" indent="-514350">
              <a:buFont typeface="Arial" pitchFamily="34" charset="0"/>
              <a:buChar char="•"/>
            </a:pPr>
            <a:r>
              <a:rPr lang="es-DO" dirty="0"/>
              <a:t>Ejecutar la instrucción</a:t>
            </a:r>
          </a:p>
          <a:p>
            <a:pPr marL="514350" indent="-514350">
              <a:buFont typeface="+mj-lt"/>
              <a:buAutoNum type="arabicPeriod"/>
            </a:pPr>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43</a:t>
            </a:fld>
            <a:endParaRPr lang="es-DO"/>
          </a:p>
        </p:txBody>
      </p:sp>
    </p:spTree>
    <p:extLst>
      <p:ext uri="{BB962C8B-B14F-4D97-AF65-F5344CB8AC3E}">
        <p14:creationId xmlns:p14="http://schemas.microsoft.com/office/powerpoint/2010/main" val="3549048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dirty="0"/>
              <a:t>Diferencia entre:</a:t>
            </a:r>
            <a:br>
              <a:rPr lang="es-DO" dirty="0"/>
            </a:br>
            <a:r>
              <a:rPr lang="es-DO" dirty="0"/>
              <a:t> </a:t>
            </a:r>
            <a:r>
              <a:rPr lang="es-DO" b="1" dirty="0"/>
              <a:t>Ciclo de Reloj y Ciclo Máquina</a:t>
            </a:r>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r>
              <a:rPr lang="es-DO" dirty="0"/>
              <a:t>Ciclo de Reloj:</a:t>
            </a:r>
          </a:p>
          <a:p>
            <a:pPr lvl="1"/>
            <a:r>
              <a:rPr lang="es-DO" dirty="0"/>
              <a:t>Determina la frecuencia a la que puede hacer un cambio en la unidad de control (Baja, subida o ambas).</a:t>
            </a:r>
          </a:p>
          <a:p>
            <a:pPr marL="342900" lvl="1" indent="-342900">
              <a:buFont typeface="Arial" pitchFamily="34" charset="0"/>
              <a:buChar char="•"/>
            </a:pPr>
            <a:r>
              <a:rPr lang="es-DO" sz="3200" dirty="0"/>
              <a:t>Ciclo Máquina:</a:t>
            </a:r>
          </a:p>
          <a:p>
            <a:pPr lvl="1"/>
            <a:r>
              <a:rPr lang="es-DO" dirty="0"/>
              <a:t>Tiempo mínimo en que se puede ejecutar una instrucción. Cantidad de ciclos de reloj para ejecutar una instrucción ( desde que inicia hasta que termina la ejecución) </a:t>
            </a:r>
          </a:p>
          <a:p>
            <a:pPr lvl="1"/>
            <a:r>
              <a:rPr lang="es-DO" b="1" dirty="0">
                <a:solidFill>
                  <a:srgbClr val="FF0000"/>
                </a:solidFill>
              </a:rPr>
              <a:t>Ciclo de Bus: </a:t>
            </a:r>
            <a:r>
              <a:rPr lang="es-DO" dirty="0"/>
              <a:t>Tiempo en que el bus realiza una operación.</a:t>
            </a:r>
          </a:p>
          <a:p>
            <a:pPr lvl="1"/>
            <a:r>
              <a:rPr lang="es-DO" dirty="0"/>
              <a:t>Puede ser mayor o igual al ciclo de reloj.</a:t>
            </a:r>
          </a:p>
          <a:p>
            <a:pPr marL="914400" lvl="2" indent="0">
              <a:buNone/>
            </a:pPr>
            <a:endParaRPr lang="es-DO" dirty="0"/>
          </a:p>
          <a:p>
            <a:pPr marL="742950" lvl="2" indent="-342900"/>
            <a:endParaRPr lang="es-DO" dirty="0"/>
          </a:p>
          <a:p>
            <a:pPr lvl="1"/>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44</a:t>
            </a:fld>
            <a:endParaRPr lang="es-DO"/>
          </a:p>
        </p:txBody>
      </p:sp>
    </p:spTree>
    <p:extLst>
      <p:ext uri="{BB962C8B-B14F-4D97-AF65-F5344CB8AC3E}">
        <p14:creationId xmlns:p14="http://schemas.microsoft.com/office/powerpoint/2010/main" val="1197354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dirty="0"/>
              <a:t>Tiempo de ejecución:</a:t>
            </a:r>
            <a:br>
              <a:rPr lang="es-DO" dirty="0"/>
            </a:br>
            <a:r>
              <a:rPr lang="es-DO" b="1" dirty="0"/>
              <a:t>Real vs. Aparente</a:t>
            </a:r>
          </a:p>
        </p:txBody>
      </p:sp>
      <p:sp>
        <p:nvSpPr>
          <p:cNvPr id="3" name="Content Placeholder 2"/>
          <p:cNvSpPr>
            <a:spLocks noGrp="1"/>
          </p:cNvSpPr>
          <p:nvPr>
            <p:ph idx="4294967295"/>
          </p:nvPr>
        </p:nvSpPr>
        <p:spPr>
          <a:xfrm>
            <a:off x="457200" y="1600200"/>
            <a:ext cx="8229600" cy="4525963"/>
          </a:xfrm>
          <a:prstGeom prst="rect">
            <a:avLst/>
          </a:prstGeom>
        </p:spPr>
        <p:txBody>
          <a:bodyPr/>
          <a:lstStyle/>
          <a:p>
            <a:r>
              <a:rPr lang="es-DO" b="1" dirty="0"/>
              <a:t>Tiempo real de ejecución: </a:t>
            </a:r>
          </a:p>
          <a:p>
            <a:pPr lvl="1"/>
            <a:r>
              <a:rPr lang="es-DO" dirty="0"/>
              <a:t>Tiempo que tarda en ejecutarse una instrucción desde que entra al Pipeline.</a:t>
            </a:r>
          </a:p>
          <a:p>
            <a:r>
              <a:rPr lang="es-DO" b="1" dirty="0"/>
              <a:t> Tiempo aparente:</a:t>
            </a:r>
          </a:p>
          <a:p>
            <a:pPr lvl="1"/>
            <a:r>
              <a:rPr lang="es-DO" dirty="0"/>
              <a:t>Tiempo en que tarda en terminar de ejecutarse una instrucción con respecto a otra.</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45</a:t>
            </a:fld>
            <a:endParaRPr lang="es-DO"/>
          </a:p>
        </p:txBody>
      </p:sp>
    </p:spTree>
    <p:extLst>
      <p:ext uri="{BB962C8B-B14F-4D97-AF65-F5344CB8AC3E}">
        <p14:creationId xmlns:p14="http://schemas.microsoft.com/office/powerpoint/2010/main" val="4132600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DO" sz="3600" b="1" dirty="0"/>
              <a:t>Ejemplos de Ejecución de Instrucciones en un Pipeline de 4 Etapas</a:t>
            </a:r>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pPr marL="0" indent="0">
              <a:buNone/>
            </a:pPr>
            <a:r>
              <a:rPr lang="es-DO" sz="2400" b="1" dirty="0"/>
              <a:t>Determinar el tiempo de ejecución real y aparente de cada una de las instrucciones si un programa ejecuta las siguientes secuencias de instrucciones, con y sin pipeline:</a:t>
            </a:r>
          </a:p>
          <a:p>
            <a:pPr marL="914400" lvl="1" indent="-514350">
              <a:buFont typeface="+mj-lt"/>
              <a:buAutoNum type="alphaLcParenR"/>
            </a:pPr>
            <a:r>
              <a:rPr lang="es-DO" sz="2400" dirty="0"/>
              <a:t>A,B,C,D,E,F,G</a:t>
            </a:r>
          </a:p>
          <a:p>
            <a:pPr marL="914400" lvl="1" indent="-514350">
              <a:buFont typeface="+mj-lt"/>
              <a:buAutoNum type="alphaLcParenR"/>
            </a:pPr>
            <a:r>
              <a:rPr lang="es-DO" sz="2400" i="1" dirty="0"/>
              <a:t>A,B,C,D,E,F,G,H,I,J,K</a:t>
            </a:r>
          </a:p>
          <a:p>
            <a:pPr marL="1314450" lvl="2" indent="-514350"/>
            <a:r>
              <a:rPr lang="es-DO" sz="2000" i="1" dirty="0"/>
              <a:t>En este caso la instrucción D es un salto a la instrucción G</a:t>
            </a:r>
          </a:p>
          <a:p>
            <a:pPr marL="914400" lvl="1" indent="-514350">
              <a:buFont typeface="+mj-lt"/>
              <a:buAutoNum type="alphaLcParenR"/>
            </a:pPr>
            <a:r>
              <a:rPr lang="es-DO" sz="2400" dirty="0"/>
              <a:t>A,B,C,D,E,F,G,H,I,J,K,L,M</a:t>
            </a:r>
          </a:p>
          <a:p>
            <a:pPr marL="1314450" lvl="2" indent="-514350"/>
            <a:r>
              <a:rPr lang="es-DO" sz="2000" dirty="0"/>
              <a:t>En este caso la instrucción D es un salto a la instrucción J</a:t>
            </a:r>
          </a:p>
          <a:p>
            <a:pPr marL="0" indent="0">
              <a:buNone/>
            </a:pPr>
            <a:r>
              <a:rPr lang="es-DO" dirty="0"/>
              <a:t>Además, determinar el tiempo total de ejecución de cada uno de los programas. </a:t>
            </a:r>
          </a:p>
          <a:p>
            <a:pPr marL="0" indent="0">
              <a:buNone/>
            </a:pPr>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46</a:t>
            </a:fld>
            <a:endParaRPr lang="es-DO"/>
          </a:p>
        </p:txBody>
      </p:sp>
    </p:spTree>
    <p:extLst>
      <p:ext uri="{BB962C8B-B14F-4D97-AF65-F5344CB8AC3E}">
        <p14:creationId xmlns:p14="http://schemas.microsoft.com/office/powerpoint/2010/main" val="3962021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Pipeline </a:t>
            </a:r>
            <a:r>
              <a:rPr lang="es-DO" b="1" dirty="0" err="1"/>
              <a:t>Hazards</a:t>
            </a:r>
            <a:r>
              <a:rPr lang="es-DO" b="1" dirty="0"/>
              <a:t> (</a:t>
            </a:r>
            <a:r>
              <a:rPr lang="es-DO" b="1" dirty="0" err="1"/>
              <a:t>Interlocks</a:t>
            </a:r>
            <a:r>
              <a:rPr lang="es-DO" b="1" dirty="0"/>
              <a:t>)</a:t>
            </a:r>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r>
              <a:rPr lang="es-ES" sz="2800" dirty="0"/>
              <a:t>La razón principal para que el "pipeline" no tenga una operación ideal se debe a ”</a:t>
            </a:r>
            <a:r>
              <a:rPr lang="es-ES" sz="2800" dirty="0" err="1"/>
              <a:t>hazards</a:t>
            </a:r>
            <a:r>
              <a:rPr lang="es-ES" sz="2800" dirty="0"/>
              <a:t>". </a:t>
            </a:r>
          </a:p>
          <a:p>
            <a:pPr marL="0" indent="0">
              <a:buNone/>
            </a:pPr>
            <a:endParaRPr lang="es-ES" sz="2800" dirty="0"/>
          </a:p>
          <a:p>
            <a:r>
              <a:rPr lang="es-ES" sz="2800" dirty="0"/>
              <a:t>"Pipeline </a:t>
            </a:r>
            <a:r>
              <a:rPr lang="es-ES" sz="2800" dirty="0" err="1"/>
              <a:t>hazards</a:t>
            </a:r>
            <a:r>
              <a:rPr lang="es-ES" sz="2800" dirty="0"/>
              <a:t>" son interdependencias entre instrucciones que no permiten que las instrucciones avancen en el "pipeline" a razón de una por ciclo. </a:t>
            </a:r>
          </a:p>
          <a:p>
            <a:pPr marL="0" indent="0">
              <a:buNone/>
            </a:pPr>
            <a:endParaRPr lang="es-ES" sz="2800" dirty="0"/>
          </a:p>
          <a:p>
            <a:r>
              <a:rPr lang="es-ES" sz="2800" dirty="0"/>
              <a:t>Estos ”</a:t>
            </a:r>
            <a:r>
              <a:rPr lang="es-ES" sz="2800" dirty="0" err="1"/>
              <a:t>hazards</a:t>
            </a:r>
            <a:r>
              <a:rPr lang="es-ES" sz="2800" dirty="0"/>
              <a:t>" afectan negativamente el rendimiento del procesador.</a:t>
            </a:r>
            <a:endParaRPr lang="es-DO" sz="2800"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47</a:t>
            </a:fld>
            <a:endParaRPr lang="es-DO"/>
          </a:p>
        </p:txBody>
      </p:sp>
    </p:spTree>
    <p:extLst>
      <p:ext uri="{BB962C8B-B14F-4D97-AF65-F5344CB8AC3E}">
        <p14:creationId xmlns:p14="http://schemas.microsoft.com/office/powerpoint/2010/main" val="2237000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a:t>Tipos de </a:t>
            </a:r>
            <a:r>
              <a:rPr lang="es-DO" b="1" dirty="0" err="1"/>
              <a:t>Hazards</a:t>
            </a:r>
            <a:endParaRPr lang="es-DO" b="1" dirty="0"/>
          </a:p>
        </p:txBody>
      </p:sp>
      <p:sp>
        <p:nvSpPr>
          <p:cNvPr id="3" name="Content Placeholder 2"/>
          <p:cNvSpPr>
            <a:spLocks noGrp="1"/>
          </p:cNvSpPr>
          <p:nvPr>
            <p:ph idx="4294967295"/>
          </p:nvPr>
        </p:nvSpPr>
        <p:spPr>
          <a:xfrm>
            <a:off x="457200" y="1371600"/>
            <a:ext cx="8229600" cy="4876800"/>
          </a:xfrm>
          <a:prstGeom prst="rect">
            <a:avLst/>
          </a:prstGeom>
        </p:spPr>
        <p:txBody>
          <a:bodyPr>
            <a:normAutofit/>
          </a:bodyPr>
          <a:lstStyle/>
          <a:p>
            <a:r>
              <a:rPr lang="es-ES" b="1" dirty="0" err="1">
                <a:solidFill>
                  <a:srgbClr val="FF0000"/>
                </a:solidFill>
              </a:rPr>
              <a:t>Hazards</a:t>
            </a:r>
            <a:r>
              <a:rPr lang="es-ES" b="1" dirty="0">
                <a:solidFill>
                  <a:srgbClr val="FF0000"/>
                </a:solidFill>
              </a:rPr>
              <a:t> estructurales </a:t>
            </a:r>
            <a:r>
              <a:rPr lang="es-ES" dirty="0"/>
              <a:t>- surgen a consecuencias de conflictos de recursos limitados que son requeridos en un momento dado por mas instrucciones de las que puede manejar.</a:t>
            </a:r>
          </a:p>
          <a:p>
            <a:endParaRPr lang="es-ES" dirty="0"/>
          </a:p>
          <a:p>
            <a:r>
              <a:rPr lang="es-ES" b="1" dirty="0" err="1">
                <a:solidFill>
                  <a:srgbClr val="FF0000"/>
                </a:solidFill>
              </a:rPr>
              <a:t>Hazards</a:t>
            </a:r>
            <a:r>
              <a:rPr lang="es-ES" b="1" dirty="0">
                <a:solidFill>
                  <a:srgbClr val="FF0000"/>
                </a:solidFill>
              </a:rPr>
              <a:t> de datos </a:t>
            </a:r>
            <a:r>
              <a:rPr lang="es-ES" dirty="0"/>
              <a:t>- surgen cuando una instrucción depende del resultado de otra para poder avanzar en el “pipeline”. </a:t>
            </a:r>
          </a:p>
          <a:p>
            <a:endParaRPr lang="es-ES" dirty="0"/>
          </a:p>
          <a:p>
            <a:r>
              <a:rPr lang="es-ES" b="1" dirty="0" err="1">
                <a:solidFill>
                  <a:srgbClr val="FF0000"/>
                </a:solidFill>
              </a:rPr>
              <a:t>Hazards</a:t>
            </a:r>
            <a:r>
              <a:rPr lang="es-ES" b="1" dirty="0">
                <a:solidFill>
                  <a:srgbClr val="FF0000"/>
                </a:solidFill>
              </a:rPr>
              <a:t> de control </a:t>
            </a:r>
            <a:r>
              <a:rPr lang="es-ES" dirty="0"/>
              <a:t>-surgen a consecuencia de instrucciones de brinco e instrucciones que cambian el </a:t>
            </a:r>
            <a:r>
              <a:rPr lang="es-ES" dirty="0" err="1"/>
              <a:t>program</a:t>
            </a:r>
            <a:r>
              <a:rPr lang="es-ES" dirty="0"/>
              <a:t> </a:t>
            </a:r>
            <a:r>
              <a:rPr lang="es-ES" dirty="0" err="1"/>
              <a:t>counter</a:t>
            </a:r>
            <a:r>
              <a:rPr lang="es-ES" dirty="0"/>
              <a:t>.</a:t>
            </a:r>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48</a:t>
            </a:fld>
            <a:endParaRPr lang="es-DO"/>
          </a:p>
        </p:txBody>
      </p:sp>
    </p:spTree>
    <p:extLst>
      <p:ext uri="{BB962C8B-B14F-4D97-AF65-F5344CB8AC3E}">
        <p14:creationId xmlns:p14="http://schemas.microsoft.com/office/powerpoint/2010/main" val="1722904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b="1" dirty="0" err="1"/>
              <a:t>Hazard</a:t>
            </a:r>
            <a:r>
              <a:rPr lang="es-ES" b="1" dirty="0"/>
              <a:t> estructural: Un Solo Puerto de </a:t>
            </a:r>
            <a:br>
              <a:rPr lang="es-ES" b="1" dirty="0"/>
            </a:br>
            <a:r>
              <a:rPr lang="es-ES" b="1" dirty="0"/>
              <a:t>Memoria</a:t>
            </a:r>
            <a:endParaRPr lang="es-DO" b="1" dirty="0"/>
          </a:p>
        </p:txBody>
      </p:sp>
      <p:pic>
        <p:nvPicPr>
          <p:cNvPr id="5"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504950" y="1848644"/>
            <a:ext cx="61341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49</a:t>
            </a:fld>
            <a:endParaRPr lang="es-DO"/>
          </a:p>
        </p:txBody>
      </p:sp>
    </p:spTree>
    <p:extLst>
      <p:ext uri="{BB962C8B-B14F-4D97-AF65-F5344CB8AC3E}">
        <p14:creationId xmlns:p14="http://schemas.microsoft.com/office/powerpoint/2010/main" val="2507734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Importancia</a:t>
            </a:r>
            <a:endParaRPr/>
          </a:p>
        </p:txBody>
      </p:sp>
      <p:sp>
        <p:nvSpPr>
          <p:cNvPr id="169"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Permite la selección adecuada de herramientas y/o sistemas dependiendo de la tarea a realizar.</a:t>
            </a:r>
            <a:endParaRPr/>
          </a:p>
          <a:p>
            <a:pPr>
              <a:lnSpc>
                <a:spcPct val="100000"/>
              </a:lnSpc>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b="1" dirty="0" err="1"/>
              <a:t>Hazard</a:t>
            </a:r>
            <a:r>
              <a:rPr lang="es-ES" b="1" dirty="0"/>
              <a:t> estructural: Un Solo Puerto de </a:t>
            </a:r>
            <a:br>
              <a:rPr lang="es-ES" b="1" dirty="0"/>
            </a:br>
            <a:r>
              <a:rPr lang="es-ES" b="1" dirty="0"/>
              <a:t>Memoria</a:t>
            </a:r>
            <a:endParaRPr lang="es-DO" b="1"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endParaRPr lang="es-DO" dirty="0"/>
          </a:p>
          <a:p>
            <a:endParaRPr lang="es-DO"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70364"/>
            <a:ext cx="6553200" cy="2895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50</a:t>
            </a:fld>
            <a:endParaRPr lang="es-DO"/>
          </a:p>
        </p:txBody>
      </p:sp>
    </p:spTree>
    <p:extLst>
      <p:ext uri="{BB962C8B-B14F-4D97-AF65-F5344CB8AC3E}">
        <p14:creationId xmlns:p14="http://schemas.microsoft.com/office/powerpoint/2010/main" val="961759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err="1"/>
              <a:t>Hazard</a:t>
            </a:r>
            <a:r>
              <a:rPr lang="es-DO" b="1" dirty="0"/>
              <a:t> de Datos</a:t>
            </a:r>
          </a:p>
        </p:txBody>
      </p:sp>
      <p:sp>
        <p:nvSpPr>
          <p:cNvPr id="3" name="Content Placeholder 2"/>
          <p:cNvSpPr>
            <a:spLocks noGrp="1"/>
          </p:cNvSpPr>
          <p:nvPr>
            <p:ph idx="4294967295"/>
          </p:nvPr>
        </p:nvSpPr>
        <p:spPr>
          <a:xfrm>
            <a:off x="457200" y="1600200"/>
            <a:ext cx="8229600" cy="4525963"/>
          </a:xfrm>
          <a:prstGeom prst="rect">
            <a:avLst/>
          </a:prstGeom>
        </p:spPr>
        <p:txBody>
          <a:bodyPr/>
          <a:lstStyle/>
          <a:p>
            <a:endParaRPr lang="es-DO" dirty="0"/>
          </a:p>
          <a:p>
            <a:endParaRPr lang="es-DO"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76165"/>
            <a:ext cx="6396038" cy="4848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51</a:t>
            </a:fld>
            <a:endParaRPr lang="es-DO"/>
          </a:p>
        </p:txBody>
      </p:sp>
    </p:spTree>
    <p:extLst>
      <p:ext uri="{BB962C8B-B14F-4D97-AF65-F5344CB8AC3E}">
        <p14:creationId xmlns:p14="http://schemas.microsoft.com/office/powerpoint/2010/main" val="3325227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err="1"/>
              <a:t>Hazard</a:t>
            </a:r>
            <a:r>
              <a:rPr lang="es-DO" b="1" dirty="0"/>
              <a:t> de Datos: </a:t>
            </a:r>
            <a:r>
              <a:rPr lang="es-DO" b="1" dirty="0" err="1"/>
              <a:t>Forwarding</a:t>
            </a:r>
            <a:endParaRPr lang="es-DO" b="1"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endParaRPr lang="es-DO" dirty="0"/>
          </a:p>
          <a:p>
            <a:endParaRPr lang="es-DO"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00200"/>
            <a:ext cx="5672138" cy="4041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52</a:t>
            </a:fld>
            <a:endParaRPr lang="es-DO"/>
          </a:p>
        </p:txBody>
      </p:sp>
    </p:spTree>
    <p:extLst>
      <p:ext uri="{BB962C8B-B14F-4D97-AF65-F5344CB8AC3E}">
        <p14:creationId xmlns:p14="http://schemas.microsoft.com/office/powerpoint/2010/main" val="1996129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dirty="0" err="1"/>
              <a:t>Hazard</a:t>
            </a:r>
            <a:r>
              <a:rPr lang="es-DO" dirty="0"/>
              <a:t> de Datos: </a:t>
            </a:r>
            <a:r>
              <a:rPr lang="es-DO" dirty="0" err="1"/>
              <a:t>Forwarding</a:t>
            </a:r>
            <a:endParaRPr lang="es-DO"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endParaRPr lang="es-DO" dirty="0"/>
          </a:p>
          <a:p>
            <a:endParaRPr lang="es-DO"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67000"/>
            <a:ext cx="7318602"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53</a:t>
            </a:fld>
            <a:endParaRPr lang="es-DO"/>
          </a:p>
        </p:txBody>
      </p:sp>
    </p:spTree>
    <p:extLst>
      <p:ext uri="{BB962C8B-B14F-4D97-AF65-F5344CB8AC3E}">
        <p14:creationId xmlns:p14="http://schemas.microsoft.com/office/powerpoint/2010/main" val="52432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DO" b="1" dirty="0" err="1"/>
              <a:t>Hazards</a:t>
            </a:r>
            <a:r>
              <a:rPr lang="es-DO" b="1" dirty="0"/>
              <a:t> de Saltos Típicos</a:t>
            </a:r>
          </a:p>
        </p:txBody>
      </p:sp>
      <p:sp>
        <p:nvSpPr>
          <p:cNvPr id="3" name="Content Placeholder 2"/>
          <p:cNvSpPr>
            <a:spLocks noGrp="1"/>
          </p:cNvSpPr>
          <p:nvPr>
            <p:ph idx="4294967295"/>
          </p:nvPr>
        </p:nvSpPr>
        <p:spPr>
          <a:xfrm>
            <a:off x="457200" y="1600200"/>
            <a:ext cx="8229600" cy="4525963"/>
          </a:xfrm>
          <a:prstGeom prst="rect">
            <a:avLst/>
          </a:prstGeom>
        </p:spPr>
        <p:txBody>
          <a:bodyPr/>
          <a:lstStyle/>
          <a:p>
            <a:endParaRPr lang="es-DO" dirty="0"/>
          </a:p>
          <a:p>
            <a:endParaRPr lang="es-DO"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924050"/>
            <a:ext cx="6724650"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54</a:t>
            </a:fld>
            <a:endParaRPr lang="es-DO"/>
          </a:p>
        </p:txBody>
      </p:sp>
    </p:spTree>
    <p:extLst>
      <p:ext uri="{BB962C8B-B14F-4D97-AF65-F5344CB8AC3E}">
        <p14:creationId xmlns:p14="http://schemas.microsoft.com/office/powerpoint/2010/main" val="3102014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b="1" dirty="0"/>
              <a:t>Mecanismos para Reducir el Efecto de </a:t>
            </a:r>
            <a:br>
              <a:rPr lang="es-ES" b="1" dirty="0"/>
            </a:br>
            <a:r>
              <a:rPr lang="es-ES" b="1" dirty="0"/>
              <a:t>los </a:t>
            </a:r>
            <a:r>
              <a:rPr lang="es-ES" b="1" dirty="0" err="1"/>
              <a:t>Interlocks</a:t>
            </a:r>
            <a:endParaRPr lang="es-DO" b="1" dirty="0"/>
          </a:p>
        </p:txBody>
      </p:sp>
      <p:sp>
        <p:nvSpPr>
          <p:cNvPr id="3" name="Content Placeholder 2"/>
          <p:cNvSpPr>
            <a:spLocks noGrp="1"/>
          </p:cNvSpPr>
          <p:nvPr>
            <p:ph idx="4294967295"/>
          </p:nvPr>
        </p:nvSpPr>
        <p:spPr>
          <a:xfrm>
            <a:off x="457200" y="1600200"/>
            <a:ext cx="8229600" cy="4525963"/>
          </a:xfrm>
          <a:prstGeom prst="rect">
            <a:avLst/>
          </a:prstGeom>
        </p:spPr>
        <p:txBody>
          <a:bodyPr>
            <a:normAutofit/>
          </a:bodyPr>
          <a:lstStyle/>
          <a:p>
            <a:pPr marL="0" indent="0">
              <a:buNone/>
            </a:pPr>
            <a:r>
              <a:rPr lang="es-ES" b="1" dirty="0" err="1"/>
              <a:t>Superscalar</a:t>
            </a:r>
            <a:r>
              <a:rPr lang="es-ES" b="1" dirty="0"/>
              <a:t>:</a:t>
            </a:r>
          </a:p>
          <a:p>
            <a:pPr lvl="1"/>
            <a:r>
              <a:rPr lang="es-ES" dirty="0"/>
              <a:t> Múltiples unidades funcionales (suma, multiplicación división) que pueden operar en paralelo.</a:t>
            </a:r>
          </a:p>
          <a:p>
            <a:pPr lvl="1"/>
            <a:r>
              <a:rPr lang="es-ES" dirty="0"/>
              <a:t>Puede producir más de una instrucción por ciclo.</a:t>
            </a:r>
          </a:p>
          <a:p>
            <a:pPr lvl="1"/>
            <a:r>
              <a:rPr lang="es-ES" dirty="0"/>
              <a:t>Instrucciones que requieren varios ciclos de ejecución no detienen otras instrucciones .</a:t>
            </a:r>
          </a:p>
          <a:p>
            <a:pPr marL="0" indent="0">
              <a:buNone/>
            </a:pPr>
            <a:endParaRPr lang="es-DO"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55</a:t>
            </a:fld>
            <a:endParaRPr lang="es-DO"/>
          </a:p>
        </p:txBody>
      </p:sp>
    </p:spTree>
    <p:extLst>
      <p:ext uri="{BB962C8B-B14F-4D97-AF65-F5344CB8AC3E}">
        <p14:creationId xmlns:p14="http://schemas.microsoft.com/office/powerpoint/2010/main" val="575482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b="1" dirty="0"/>
              <a:t>Mecanismos para Reducir el Efecto de </a:t>
            </a:r>
            <a:br>
              <a:rPr lang="es-ES" b="1" dirty="0"/>
            </a:br>
            <a:r>
              <a:rPr lang="es-ES" b="1" dirty="0"/>
              <a:t>los </a:t>
            </a:r>
            <a:r>
              <a:rPr lang="es-ES" b="1" dirty="0" err="1"/>
              <a:t>Interlocks</a:t>
            </a:r>
            <a:endParaRPr lang="es-DO" b="1" dirty="0"/>
          </a:p>
        </p:txBody>
      </p:sp>
      <p:sp>
        <p:nvSpPr>
          <p:cNvPr id="3" name="Content Placeholder 2"/>
          <p:cNvSpPr>
            <a:spLocks noGrp="1"/>
          </p:cNvSpPr>
          <p:nvPr>
            <p:ph idx="4294967295"/>
          </p:nvPr>
        </p:nvSpPr>
        <p:spPr>
          <a:xfrm>
            <a:off x="457200" y="1600200"/>
            <a:ext cx="8229600" cy="4525963"/>
          </a:xfrm>
          <a:prstGeom prst="rect">
            <a:avLst/>
          </a:prstGeom>
        </p:spPr>
        <p:txBody>
          <a:bodyPr/>
          <a:lstStyle/>
          <a:p>
            <a:r>
              <a:rPr lang="es-DO" b="1" dirty="0" err="1"/>
              <a:t>Superpipeline</a:t>
            </a:r>
            <a:r>
              <a:rPr lang="es-DO" b="1" dirty="0"/>
              <a:t>:</a:t>
            </a:r>
          </a:p>
          <a:p>
            <a:pPr lvl="1"/>
            <a:r>
              <a:rPr lang="es-ES" dirty="0"/>
              <a:t>Muchas etapas de pipeline que permite reducir el periodo del reloj del sistema</a:t>
            </a:r>
            <a:r>
              <a:rPr lang="es-DO" dirty="0"/>
              <a:t>.</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7328FF7-D2B6-4DE6-981E-28F51E234CE4}" type="slidenum">
              <a:rPr lang="es-DO" smtClean="0"/>
              <a:t>56</a:t>
            </a:fld>
            <a:endParaRPr lang="es-DO"/>
          </a:p>
        </p:txBody>
      </p:sp>
    </p:spTree>
    <p:extLst>
      <p:ext uri="{BB962C8B-B14F-4D97-AF65-F5344CB8AC3E}">
        <p14:creationId xmlns:p14="http://schemas.microsoft.com/office/powerpoint/2010/main" val="1575366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dirty="0">
                <a:solidFill>
                  <a:srgbClr val="696464"/>
                </a:solidFill>
                <a:latin typeface="Franklin Gothic Book"/>
              </a:rPr>
              <a:t>PIPELINE TIPOS</a:t>
            </a:r>
            <a:endParaRPr dirty="0"/>
          </a:p>
        </p:txBody>
      </p:sp>
      <p:sp>
        <p:nvSpPr>
          <p:cNvPr id="233"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SIMPLE: Todas las instrucciones se ejecutan a la misma velocidad.</a:t>
            </a:r>
            <a:endParaRPr/>
          </a:p>
          <a:p>
            <a:pPr>
              <a:lnSpc>
                <a:spcPct val="100000"/>
              </a:lnSpc>
              <a:buSzPct val="25000"/>
              <a:buFont typeface="Wingdings 2" charset="2"/>
              <a:buChar char=""/>
            </a:pPr>
            <a:r>
              <a:rPr lang="en-US" sz="2600">
                <a:solidFill>
                  <a:srgbClr val="000000"/>
                </a:solidFill>
                <a:latin typeface="Perpetua"/>
              </a:rPr>
              <a:t>PRE-EJECUTABLE: Mejora el rendimiento del uP al mejorar la ejecución de las instrucciones, adelantando el procesamiento de las instrucciones siguientes, durante el trabajo de instrucciones previas a esta. La mejora se pierde cuando se realiza un salto (Las instrucción que se ejecuta luego de un salto se ejecuta como si fuera la primera instrucción del programa).  </a:t>
            </a:r>
            <a:endParaRPr/>
          </a:p>
          <a:p>
            <a:pPr>
              <a:lnSpc>
                <a:spcPct val="100000"/>
              </a:lnSpc>
              <a:buSzPct val="25000"/>
              <a:buFont typeface="Wingdings 2" charset="2"/>
              <a:buChar char=""/>
            </a:pPr>
            <a:r>
              <a:rPr lang="en-US" sz="2600">
                <a:solidFill>
                  <a:srgbClr val="000000"/>
                </a:solidFill>
                <a:latin typeface="Perpetua"/>
              </a:rPr>
              <a:t>MULTIPLE: Parecido al anterior, pero en el paso de decodificación verifica si la instrucción es un salto, y en caso de hacerlo avanza la instrucción a ejecutar después del salto y no la que está siguiente en la memoria </a:t>
            </a:r>
            <a:endParaRPr/>
          </a:p>
          <a:p>
            <a:pPr>
              <a:lnSpc>
                <a:spcPct val="100000"/>
              </a:lnSpc>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Intel 8086</a:t>
            </a:r>
            <a:endParaRPr/>
          </a:p>
        </p:txBody>
      </p:sp>
      <p:pic>
        <p:nvPicPr>
          <p:cNvPr id="235" name="Picture 2"/>
          <p:cNvPicPr/>
          <p:nvPr/>
        </p:nvPicPr>
        <p:blipFill>
          <a:blip r:embed="rId2" cstate="print"/>
          <a:stretch>
            <a:fillRect/>
          </a:stretch>
        </p:blipFill>
        <p:spPr>
          <a:xfrm>
            <a:off x="2719080" y="1447920"/>
            <a:ext cx="4162320" cy="457128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Microprocesador</a:t>
            </a:r>
            <a:endParaRPr/>
          </a:p>
        </p:txBody>
      </p:sp>
      <p:sp>
        <p:nvSpPr>
          <p:cNvPr id="221" name="CustomShape 2"/>
          <p:cNvSpPr/>
          <p:nvPr/>
        </p:nvSpPr>
        <p:spPr>
          <a:xfrm>
            <a:off x="914400" y="1447920"/>
            <a:ext cx="7771680" cy="4571280"/>
          </a:xfrm>
          <a:prstGeom prst="rect">
            <a:avLst/>
          </a:prstGeom>
        </p:spPr>
      </p:sp>
      <p:sp>
        <p:nvSpPr>
          <p:cNvPr id="222" name="CustomShape 3"/>
          <p:cNvSpPr/>
          <p:nvPr/>
        </p:nvSpPr>
        <p:spPr>
          <a:xfrm>
            <a:off x="1600200" y="1676520"/>
            <a:ext cx="4647600" cy="3809160"/>
          </a:xfrm>
          <a:prstGeom prst="rect">
            <a:avLst/>
          </a:prstGeom>
          <a:solidFill>
            <a:srgbClr val="D34817"/>
          </a:solidFill>
          <a:ln w="12600">
            <a:solidFill>
              <a:srgbClr val="9C3510"/>
            </a:solidFill>
            <a:round/>
          </a:ln>
        </p:spPr>
      </p:sp>
      <p:sp>
        <p:nvSpPr>
          <p:cNvPr id="223" name="CustomShape 4"/>
          <p:cNvSpPr/>
          <p:nvPr/>
        </p:nvSpPr>
        <p:spPr>
          <a:xfrm>
            <a:off x="1676520" y="1752480"/>
            <a:ext cx="2133000" cy="1675800"/>
          </a:xfrm>
          <a:prstGeom prst="rect">
            <a:avLst/>
          </a:prstGeom>
          <a:solidFill>
            <a:srgbClr val="918485"/>
          </a:solidFill>
          <a:ln w="12600">
            <a:solidFill>
              <a:srgbClr val="6B6162"/>
            </a:solidFill>
            <a:round/>
          </a:ln>
        </p:spPr>
        <p:txBody>
          <a:bodyPr lIns="90000" tIns="45000" rIns="90000" bIns="45000" anchor="ctr"/>
          <a:lstStyle/>
          <a:p>
            <a:pPr algn="ctr">
              <a:lnSpc>
                <a:spcPct val="100000"/>
              </a:lnSpc>
            </a:pPr>
            <a:r>
              <a:rPr lang="en-US">
                <a:solidFill>
                  <a:srgbClr val="FFFFFF"/>
                </a:solidFill>
                <a:latin typeface="Perpetua"/>
              </a:rPr>
              <a:t>ALU</a:t>
            </a:r>
            <a:endParaRPr/>
          </a:p>
          <a:p>
            <a:pPr algn="ctr">
              <a:lnSpc>
                <a:spcPct val="100000"/>
              </a:lnSpc>
            </a:pPr>
            <a:r>
              <a:rPr lang="en-US">
                <a:solidFill>
                  <a:srgbClr val="FFFFFF"/>
                </a:solidFill>
                <a:latin typeface="Perpetua"/>
              </a:rPr>
              <a:t>(Unidad lógico aritmética)</a:t>
            </a:r>
            <a:endParaRPr/>
          </a:p>
        </p:txBody>
      </p:sp>
      <p:sp>
        <p:nvSpPr>
          <p:cNvPr id="224" name="CustomShape 5"/>
          <p:cNvSpPr/>
          <p:nvPr/>
        </p:nvSpPr>
        <p:spPr>
          <a:xfrm>
            <a:off x="4038480" y="1752480"/>
            <a:ext cx="2133000" cy="1675800"/>
          </a:xfrm>
          <a:prstGeom prst="rect">
            <a:avLst/>
          </a:prstGeom>
          <a:solidFill>
            <a:srgbClr val="918485"/>
          </a:solidFill>
          <a:ln w="12600">
            <a:solidFill>
              <a:srgbClr val="6B6162"/>
            </a:solidFill>
            <a:round/>
          </a:ln>
        </p:spPr>
        <p:txBody>
          <a:bodyPr lIns="90000" tIns="45000" rIns="90000" bIns="45000" anchor="ctr"/>
          <a:lstStyle/>
          <a:p>
            <a:pPr algn="ctr">
              <a:lnSpc>
                <a:spcPct val="100000"/>
              </a:lnSpc>
            </a:pPr>
            <a:r>
              <a:rPr lang="en-US">
                <a:solidFill>
                  <a:srgbClr val="FFFFFF"/>
                </a:solidFill>
                <a:latin typeface="Perpetua"/>
              </a:rPr>
              <a:t>AGU</a:t>
            </a:r>
            <a:endParaRPr/>
          </a:p>
          <a:p>
            <a:pPr algn="ctr">
              <a:lnSpc>
                <a:spcPct val="100000"/>
              </a:lnSpc>
            </a:pPr>
            <a:r>
              <a:rPr lang="en-US">
                <a:solidFill>
                  <a:srgbClr val="FFFFFF"/>
                </a:solidFill>
                <a:latin typeface="Perpetua"/>
              </a:rPr>
              <a:t>(Unidad de Generación de la dirección)</a:t>
            </a:r>
            <a:endParaRPr/>
          </a:p>
        </p:txBody>
      </p:sp>
      <p:sp>
        <p:nvSpPr>
          <p:cNvPr id="225" name="CustomShape 6"/>
          <p:cNvSpPr/>
          <p:nvPr/>
        </p:nvSpPr>
        <p:spPr>
          <a:xfrm>
            <a:off x="1676520" y="3657600"/>
            <a:ext cx="2133000" cy="1675800"/>
          </a:xfrm>
          <a:prstGeom prst="rect">
            <a:avLst/>
          </a:prstGeom>
          <a:solidFill>
            <a:srgbClr val="918485"/>
          </a:solidFill>
          <a:ln w="12600">
            <a:solidFill>
              <a:srgbClr val="6B6162"/>
            </a:solidFill>
            <a:round/>
          </a:ln>
        </p:spPr>
        <p:txBody>
          <a:bodyPr lIns="90000" tIns="45000" rIns="90000" bIns="45000" anchor="ctr"/>
          <a:lstStyle/>
          <a:p>
            <a:pPr algn="ctr">
              <a:lnSpc>
                <a:spcPct val="100000"/>
              </a:lnSpc>
            </a:pPr>
            <a:r>
              <a:rPr lang="en-US">
                <a:solidFill>
                  <a:srgbClr val="FFFFFF"/>
                </a:solidFill>
                <a:latin typeface="Perpetua"/>
              </a:rPr>
              <a:t>EXEC.</a:t>
            </a:r>
            <a:endParaRPr/>
          </a:p>
          <a:p>
            <a:pPr algn="ctr">
              <a:lnSpc>
                <a:spcPct val="100000"/>
              </a:lnSpc>
            </a:pPr>
            <a:r>
              <a:rPr lang="en-US">
                <a:solidFill>
                  <a:srgbClr val="FFFFFF"/>
                </a:solidFill>
                <a:latin typeface="Perpetua"/>
              </a:rPr>
              <a:t>(Unidad  de Ejecución)</a:t>
            </a:r>
            <a:endParaRPr/>
          </a:p>
        </p:txBody>
      </p:sp>
      <p:sp>
        <p:nvSpPr>
          <p:cNvPr id="226" name="CustomShape 7"/>
          <p:cNvSpPr/>
          <p:nvPr/>
        </p:nvSpPr>
        <p:spPr>
          <a:xfrm>
            <a:off x="4038480" y="3657600"/>
            <a:ext cx="2133000" cy="1675800"/>
          </a:xfrm>
          <a:prstGeom prst="rect">
            <a:avLst/>
          </a:prstGeom>
          <a:solidFill>
            <a:srgbClr val="918485"/>
          </a:solidFill>
          <a:ln w="12600">
            <a:solidFill>
              <a:srgbClr val="6B6162"/>
            </a:solidFill>
            <a:round/>
          </a:ln>
        </p:spPr>
        <p:txBody>
          <a:bodyPr lIns="90000" tIns="45000" rIns="90000" bIns="45000" anchor="ctr"/>
          <a:lstStyle/>
          <a:p>
            <a:pPr algn="ctr">
              <a:lnSpc>
                <a:spcPct val="100000"/>
              </a:lnSpc>
            </a:pPr>
            <a:r>
              <a:rPr lang="en-US">
                <a:solidFill>
                  <a:srgbClr val="FFFFFF"/>
                </a:solidFill>
                <a:latin typeface="Perpetua"/>
              </a:rPr>
              <a:t>REG. FILE</a:t>
            </a:r>
            <a:endParaRPr/>
          </a:p>
          <a:p>
            <a:pPr algn="ctr">
              <a:lnSpc>
                <a:spcPct val="100000"/>
              </a:lnSpc>
            </a:pPr>
            <a:r>
              <a:rPr lang="en-US">
                <a:solidFill>
                  <a:srgbClr val="FFFFFF"/>
                </a:solidFill>
                <a:latin typeface="Perpetua"/>
              </a:rPr>
              <a:t>(Registros)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Importancia</a:t>
            </a:r>
            <a:endParaRPr/>
          </a:p>
        </p:txBody>
      </p:sp>
      <p:sp>
        <p:nvSpPr>
          <p:cNvPr id="171" name="CustomShape 2"/>
          <p:cNvSpPr/>
          <p:nvPr/>
        </p:nvSpPr>
        <p:spPr>
          <a:xfrm>
            <a:off x="914400" y="1447920"/>
            <a:ext cx="7771680" cy="4571280"/>
          </a:xfrm>
          <a:prstGeom prst="rect">
            <a:avLst/>
          </a:prstGeom>
        </p:spPr>
      </p:sp>
      <p:pic>
        <p:nvPicPr>
          <p:cNvPr id="172" name="Picture 3"/>
          <p:cNvPicPr/>
          <p:nvPr/>
        </p:nvPicPr>
        <p:blipFill>
          <a:blip r:embed="rId2" cstate="print"/>
          <a:stretch>
            <a:fillRect/>
          </a:stretch>
        </p:blipFill>
        <p:spPr>
          <a:xfrm>
            <a:off x="457200" y="1600200"/>
            <a:ext cx="8228880" cy="45075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Intel 8086-Diagrama Funcional</a:t>
            </a:r>
            <a:endParaRPr/>
          </a:p>
        </p:txBody>
      </p:sp>
      <p:pic>
        <p:nvPicPr>
          <p:cNvPr id="237" name="Picture 2"/>
          <p:cNvPicPr/>
          <p:nvPr/>
        </p:nvPicPr>
        <p:blipFill>
          <a:blip r:embed="rId2" cstate="print"/>
          <a:stretch>
            <a:fillRect/>
          </a:stretch>
        </p:blipFill>
        <p:spPr>
          <a:xfrm>
            <a:off x="2286000" y="1752480"/>
            <a:ext cx="6323760" cy="4599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Intel 8086-Diagrama Funcional</a:t>
            </a:r>
            <a:endParaRPr/>
          </a:p>
        </p:txBody>
      </p:sp>
      <p:sp>
        <p:nvSpPr>
          <p:cNvPr id="239" name="CustomShape 2"/>
          <p:cNvSpPr/>
          <p:nvPr/>
        </p:nvSpPr>
        <p:spPr>
          <a:xfrm>
            <a:off x="914400" y="1447920"/>
            <a:ext cx="7771680" cy="4571280"/>
          </a:xfrm>
          <a:prstGeom prst="rect">
            <a:avLst/>
          </a:prstGeom>
        </p:spPr>
      </p:sp>
      <p:pic>
        <p:nvPicPr>
          <p:cNvPr id="240" name="Picture 2"/>
          <p:cNvPicPr/>
          <p:nvPr/>
        </p:nvPicPr>
        <p:blipFill>
          <a:blip r:embed="rId2" cstate="print"/>
          <a:stretch>
            <a:fillRect/>
          </a:stretch>
        </p:blipFill>
        <p:spPr>
          <a:xfrm>
            <a:off x="2133720" y="1371600"/>
            <a:ext cx="5185800" cy="50104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Organización de la memoria</a:t>
            </a:r>
            <a:endParaRPr/>
          </a:p>
        </p:txBody>
      </p:sp>
      <p:pic>
        <p:nvPicPr>
          <p:cNvPr id="242" name="Picture 2"/>
          <p:cNvPicPr/>
          <p:nvPr/>
        </p:nvPicPr>
        <p:blipFill>
          <a:blip r:embed="rId2" cstate="print"/>
          <a:stretch>
            <a:fillRect/>
          </a:stretch>
        </p:blipFill>
        <p:spPr>
          <a:xfrm>
            <a:off x="1752480" y="1676520"/>
            <a:ext cx="4876200" cy="47383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Intel 8086-Registros.</a:t>
            </a:r>
            <a:endParaRPr/>
          </a:p>
        </p:txBody>
      </p:sp>
      <p:pic>
        <p:nvPicPr>
          <p:cNvPr id="244" name="Picture 2"/>
          <p:cNvPicPr/>
          <p:nvPr/>
        </p:nvPicPr>
        <p:blipFill>
          <a:blip r:embed="rId2" cstate="print"/>
          <a:stretch>
            <a:fillRect/>
          </a:stretch>
        </p:blipFill>
        <p:spPr>
          <a:xfrm>
            <a:off x="2590920" y="1600200"/>
            <a:ext cx="4419000" cy="46674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Intel 8086-Configuración Típica Modo Mínimo. </a:t>
            </a:r>
            <a:endParaRPr/>
          </a:p>
        </p:txBody>
      </p:sp>
      <p:pic>
        <p:nvPicPr>
          <p:cNvPr id="246" name="Picture 2"/>
          <p:cNvPicPr/>
          <p:nvPr/>
        </p:nvPicPr>
        <p:blipFill>
          <a:blip r:embed="rId2" cstate="print"/>
          <a:stretch>
            <a:fillRect/>
          </a:stretch>
        </p:blipFill>
        <p:spPr>
          <a:xfrm>
            <a:off x="1401120" y="1676520"/>
            <a:ext cx="6924240" cy="41904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Intel 8086-Configuración Típica Modo Máximo. </a:t>
            </a:r>
            <a:endParaRPr/>
          </a:p>
        </p:txBody>
      </p:sp>
      <p:sp>
        <p:nvSpPr>
          <p:cNvPr id="248" name="CustomShape 2"/>
          <p:cNvSpPr/>
          <p:nvPr/>
        </p:nvSpPr>
        <p:spPr>
          <a:xfrm>
            <a:off x="914400" y="1447920"/>
            <a:ext cx="7771680" cy="4571280"/>
          </a:xfrm>
          <a:prstGeom prst="rect">
            <a:avLst/>
          </a:prstGeom>
        </p:spPr>
      </p:sp>
      <p:pic>
        <p:nvPicPr>
          <p:cNvPr id="249" name="Picture 2"/>
          <p:cNvPicPr/>
          <p:nvPr/>
        </p:nvPicPr>
        <p:blipFill>
          <a:blip r:embed="rId2" cstate="print"/>
          <a:stretch>
            <a:fillRect/>
          </a:stretch>
        </p:blipFill>
        <p:spPr>
          <a:xfrm>
            <a:off x="990720" y="1384200"/>
            <a:ext cx="7549200" cy="47113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Intel 8086-Acceso a memoria</a:t>
            </a:r>
            <a:endParaRPr/>
          </a:p>
        </p:txBody>
      </p:sp>
      <p:pic>
        <p:nvPicPr>
          <p:cNvPr id="251" name="Picture 2"/>
          <p:cNvPicPr/>
          <p:nvPr/>
        </p:nvPicPr>
        <p:blipFill>
          <a:blip r:embed="rId2" cstate="print"/>
          <a:stretch>
            <a:fillRect/>
          </a:stretch>
        </p:blipFill>
        <p:spPr>
          <a:xfrm>
            <a:off x="1905120" y="1676520"/>
            <a:ext cx="5104800" cy="48762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REPRESENTACION Y MANIPULACION DE INFORMACION</a:t>
            </a:r>
            <a:endParaRPr/>
          </a:p>
        </p:txBody>
      </p:sp>
      <p:sp>
        <p:nvSpPr>
          <p:cNvPr id="253"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400" dirty="0">
                <a:solidFill>
                  <a:srgbClr val="000000"/>
                </a:solidFill>
                <a:latin typeface="Perpetua"/>
              </a:rPr>
              <a:t>La </a:t>
            </a:r>
            <a:r>
              <a:rPr lang="en-US" sz="2400" dirty="0" err="1">
                <a:solidFill>
                  <a:srgbClr val="000000"/>
                </a:solidFill>
                <a:latin typeface="Perpetua"/>
              </a:rPr>
              <a:t>información</a:t>
            </a:r>
            <a:r>
              <a:rPr lang="en-US" sz="2400" dirty="0">
                <a:solidFill>
                  <a:srgbClr val="000000"/>
                </a:solidFill>
                <a:latin typeface="Perpetua"/>
              </a:rPr>
              <a:t> se </a:t>
            </a:r>
            <a:r>
              <a:rPr lang="en-US" sz="2400" dirty="0" err="1">
                <a:solidFill>
                  <a:srgbClr val="000000"/>
                </a:solidFill>
                <a:latin typeface="Perpetua"/>
              </a:rPr>
              <a:t>almacena</a:t>
            </a:r>
            <a:r>
              <a:rPr lang="en-US" sz="2400" dirty="0">
                <a:solidFill>
                  <a:srgbClr val="000000"/>
                </a:solidFill>
                <a:latin typeface="Perpetua"/>
              </a:rPr>
              <a:t> </a:t>
            </a:r>
            <a:r>
              <a:rPr lang="en-US" sz="2400" dirty="0" err="1">
                <a:solidFill>
                  <a:srgbClr val="000000"/>
                </a:solidFill>
                <a:latin typeface="Perpetua"/>
              </a:rPr>
              <a:t>en</a:t>
            </a:r>
            <a:r>
              <a:rPr lang="en-US" sz="2400" dirty="0">
                <a:solidFill>
                  <a:srgbClr val="000000"/>
                </a:solidFill>
                <a:latin typeface="Perpetua"/>
              </a:rPr>
              <a:t> </a:t>
            </a:r>
            <a:r>
              <a:rPr lang="en-US" sz="2400" b="1" dirty="0">
                <a:solidFill>
                  <a:srgbClr val="000000"/>
                </a:solidFill>
                <a:latin typeface="Perpetua"/>
              </a:rPr>
              <a:t>bits</a:t>
            </a:r>
            <a:r>
              <a:rPr lang="en-US" sz="2400" dirty="0">
                <a:solidFill>
                  <a:srgbClr val="000000"/>
                </a:solidFill>
                <a:latin typeface="Perpetua"/>
              </a:rPr>
              <a:t>.</a:t>
            </a:r>
            <a:endParaRPr sz="2400" dirty="0"/>
          </a:p>
          <a:p>
            <a:pPr>
              <a:lnSpc>
                <a:spcPct val="100000"/>
              </a:lnSpc>
              <a:buSzPct val="25000"/>
              <a:buFont typeface="Wingdings 2" charset="2"/>
              <a:buChar char=""/>
            </a:pPr>
            <a:r>
              <a:rPr lang="en-US" sz="2400" dirty="0" err="1">
                <a:solidFill>
                  <a:srgbClr val="000000"/>
                </a:solidFill>
                <a:latin typeface="Perpetua"/>
              </a:rPr>
              <a:t>Estos</a:t>
            </a:r>
            <a:r>
              <a:rPr lang="en-US" sz="2400" dirty="0">
                <a:solidFill>
                  <a:srgbClr val="000000"/>
                </a:solidFill>
                <a:latin typeface="Perpetua"/>
              </a:rPr>
              <a:t> se </a:t>
            </a:r>
            <a:r>
              <a:rPr lang="en-US" sz="2400" dirty="0" err="1">
                <a:solidFill>
                  <a:srgbClr val="000000"/>
                </a:solidFill>
                <a:latin typeface="Perpetua"/>
              </a:rPr>
              <a:t>acceden</a:t>
            </a:r>
            <a:r>
              <a:rPr lang="en-US" sz="2400" dirty="0">
                <a:solidFill>
                  <a:srgbClr val="000000"/>
                </a:solidFill>
                <a:latin typeface="Perpetua"/>
              </a:rPr>
              <a:t> </a:t>
            </a:r>
            <a:r>
              <a:rPr lang="en-US" sz="2400" dirty="0" err="1">
                <a:solidFill>
                  <a:srgbClr val="000000"/>
                </a:solidFill>
                <a:latin typeface="Perpetua"/>
              </a:rPr>
              <a:t>en</a:t>
            </a:r>
            <a:r>
              <a:rPr lang="en-US" sz="2400" dirty="0">
                <a:solidFill>
                  <a:srgbClr val="000000"/>
                </a:solidFill>
                <a:latin typeface="Perpetua"/>
              </a:rPr>
              <a:t> </a:t>
            </a:r>
            <a:r>
              <a:rPr lang="en-US" sz="2400" dirty="0" err="1">
                <a:solidFill>
                  <a:srgbClr val="000000"/>
                </a:solidFill>
                <a:latin typeface="Perpetua"/>
              </a:rPr>
              <a:t>grupos</a:t>
            </a:r>
            <a:r>
              <a:rPr lang="en-US" sz="2400" dirty="0">
                <a:solidFill>
                  <a:srgbClr val="000000"/>
                </a:solidFill>
                <a:latin typeface="Perpetua"/>
              </a:rPr>
              <a:t>, </a:t>
            </a:r>
            <a:r>
              <a:rPr lang="en-US" sz="2400" dirty="0" err="1">
                <a:solidFill>
                  <a:srgbClr val="000000"/>
                </a:solidFill>
                <a:latin typeface="Perpetua"/>
              </a:rPr>
              <a:t>siendo</a:t>
            </a:r>
            <a:r>
              <a:rPr lang="en-US" sz="2400" dirty="0">
                <a:solidFill>
                  <a:srgbClr val="000000"/>
                </a:solidFill>
                <a:latin typeface="Perpetua"/>
              </a:rPr>
              <a:t> el mas </a:t>
            </a:r>
            <a:r>
              <a:rPr lang="en-US" sz="2400" dirty="0" err="1">
                <a:solidFill>
                  <a:srgbClr val="000000"/>
                </a:solidFill>
                <a:latin typeface="Perpetua"/>
              </a:rPr>
              <a:t>pequeño</a:t>
            </a:r>
            <a:r>
              <a:rPr lang="en-US" sz="2400" dirty="0">
                <a:solidFill>
                  <a:srgbClr val="000000"/>
                </a:solidFill>
                <a:latin typeface="Perpetua"/>
              </a:rPr>
              <a:t> el byte (8bits)</a:t>
            </a:r>
            <a:endParaRPr sz="2400" dirty="0"/>
          </a:p>
          <a:p>
            <a:pPr>
              <a:lnSpc>
                <a:spcPct val="100000"/>
              </a:lnSpc>
              <a:buSzPct val="25000"/>
              <a:buFont typeface="Wingdings 2" charset="2"/>
              <a:buChar char=""/>
            </a:pPr>
            <a:r>
              <a:rPr lang="en-US" sz="2400" dirty="0">
                <a:solidFill>
                  <a:srgbClr val="000000"/>
                </a:solidFill>
                <a:latin typeface="Perpetua"/>
              </a:rPr>
              <a:t>Para el </a:t>
            </a:r>
            <a:r>
              <a:rPr lang="en-US" sz="2400" dirty="0" err="1">
                <a:solidFill>
                  <a:srgbClr val="000000"/>
                </a:solidFill>
                <a:latin typeface="Perpetua"/>
              </a:rPr>
              <a:t>programador</a:t>
            </a:r>
            <a:r>
              <a:rPr lang="en-US" sz="2400" dirty="0">
                <a:solidFill>
                  <a:srgbClr val="000000"/>
                </a:solidFill>
                <a:latin typeface="Perpetua"/>
              </a:rPr>
              <a:t> la </a:t>
            </a:r>
            <a:r>
              <a:rPr lang="en-US" sz="2400" dirty="0" err="1">
                <a:solidFill>
                  <a:srgbClr val="000000"/>
                </a:solidFill>
                <a:latin typeface="Perpetua"/>
              </a:rPr>
              <a:t>memoria</a:t>
            </a:r>
            <a:r>
              <a:rPr lang="en-US" sz="2400" dirty="0">
                <a:solidFill>
                  <a:srgbClr val="000000"/>
                </a:solidFill>
                <a:latin typeface="Perpetua"/>
              </a:rPr>
              <a:t> se </a:t>
            </a:r>
            <a:r>
              <a:rPr lang="en-US" sz="2400" dirty="0" err="1">
                <a:solidFill>
                  <a:srgbClr val="000000"/>
                </a:solidFill>
                <a:latin typeface="Perpetua"/>
              </a:rPr>
              <a:t>ve</a:t>
            </a:r>
            <a:r>
              <a:rPr lang="en-US" sz="2400" dirty="0">
                <a:solidFill>
                  <a:srgbClr val="000000"/>
                </a:solidFill>
                <a:latin typeface="Perpetua"/>
              </a:rPr>
              <a:t> </a:t>
            </a:r>
            <a:r>
              <a:rPr lang="en-US" sz="2400" dirty="0" err="1">
                <a:solidFill>
                  <a:srgbClr val="000000"/>
                </a:solidFill>
                <a:latin typeface="Perpetua"/>
              </a:rPr>
              <a:t>como</a:t>
            </a:r>
            <a:r>
              <a:rPr lang="en-US" sz="2400" dirty="0">
                <a:solidFill>
                  <a:srgbClr val="000000"/>
                </a:solidFill>
                <a:latin typeface="Perpetua"/>
              </a:rPr>
              <a:t> </a:t>
            </a:r>
            <a:r>
              <a:rPr lang="en-US" sz="2400" dirty="0" err="1">
                <a:solidFill>
                  <a:srgbClr val="000000"/>
                </a:solidFill>
                <a:latin typeface="Perpetua"/>
              </a:rPr>
              <a:t>una</a:t>
            </a:r>
            <a:r>
              <a:rPr lang="en-US" sz="2400" dirty="0">
                <a:solidFill>
                  <a:srgbClr val="000000"/>
                </a:solidFill>
                <a:latin typeface="Perpetua"/>
              </a:rPr>
              <a:t> gran </a:t>
            </a:r>
            <a:r>
              <a:rPr lang="en-US" sz="2400" dirty="0" err="1">
                <a:solidFill>
                  <a:srgbClr val="000000"/>
                </a:solidFill>
                <a:latin typeface="Perpetua"/>
              </a:rPr>
              <a:t>arreglo</a:t>
            </a:r>
            <a:r>
              <a:rPr lang="en-US" sz="2400" dirty="0">
                <a:solidFill>
                  <a:srgbClr val="000000"/>
                </a:solidFill>
                <a:latin typeface="Perpetua"/>
              </a:rPr>
              <a:t> de bytes.</a:t>
            </a:r>
            <a:endParaRPr sz="2400" dirty="0"/>
          </a:p>
          <a:p>
            <a:pPr>
              <a:lnSpc>
                <a:spcPct val="100000"/>
              </a:lnSpc>
              <a:buSzPct val="25000"/>
              <a:buFont typeface="Wingdings 2" charset="2"/>
              <a:buChar char=""/>
            </a:pPr>
            <a:r>
              <a:rPr lang="en-US" sz="2400" dirty="0">
                <a:solidFill>
                  <a:srgbClr val="000000"/>
                </a:solidFill>
                <a:latin typeface="Perpetua"/>
              </a:rPr>
              <a:t>Un </a:t>
            </a:r>
            <a:r>
              <a:rPr lang="en-US" sz="2400" b="1" dirty="0">
                <a:solidFill>
                  <a:srgbClr val="000000"/>
                </a:solidFill>
                <a:latin typeface="Perpetua"/>
              </a:rPr>
              <a:t>word</a:t>
            </a:r>
            <a:r>
              <a:rPr lang="en-US" sz="2400" dirty="0">
                <a:solidFill>
                  <a:srgbClr val="000000"/>
                </a:solidFill>
                <a:latin typeface="Perpetua"/>
              </a:rPr>
              <a:t> o </a:t>
            </a:r>
            <a:r>
              <a:rPr lang="en-US" sz="2400" b="1" dirty="0">
                <a:solidFill>
                  <a:srgbClr val="000000"/>
                </a:solidFill>
                <a:latin typeface="Perpetua"/>
              </a:rPr>
              <a:t>palabra</a:t>
            </a:r>
            <a:r>
              <a:rPr lang="en-US" sz="2400" dirty="0">
                <a:solidFill>
                  <a:srgbClr val="000000"/>
                </a:solidFill>
                <a:latin typeface="Perpetua"/>
              </a:rPr>
              <a:t> </a:t>
            </a:r>
            <a:r>
              <a:rPr lang="en-US" sz="2400" dirty="0" err="1">
                <a:solidFill>
                  <a:srgbClr val="000000"/>
                </a:solidFill>
                <a:latin typeface="Perpetua"/>
              </a:rPr>
              <a:t>es</a:t>
            </a:r>
            <a:r>
              <a:rPr lang="en-US" sz="2400" dirty="0">
                <a:solidFill>
                  <a:srgbClr val="000000"/>
                </a:solidFill>
                <a:latin typeface="Perpetua"/>
              </a:rPr>
              <a:t> un </a:t>
            </a:r>
            <a:r>
              <a:rPr lang="en-US" sz="2400" dirty="0" err="1">
                <a:solidFill>
                  <a:srgbClr val="000000"/>
                </a:solidFill>
                <a:latin typeface="Perpetua"/>
              </a:rPr>
              <a:t>conjunto</a:t>
            </a:r>
            <a:r>
              <a:rPr lang="en-US" sz="2400" dirty="0">
                <a:solidFill>
                  <a:srgbClr val="000000"/>
                </a:solidFill>
                <a:latin typeface="Perpetua"/>
              </a:rPr>
              <a:t> de bits que un </a:t>
            </a:r>
            <a:r>
              <a:rPr lang="en-US" sz="2400" dirty="0" err="1">
                <a:solidFill>
                  <a:srgbClr val="000000"/>
                </a:solidFill>
                <a:latin typeface="Perpetua"/>
              </a:rPr>
              <a:t>microprocesador</a:t>
            </a:r>
            <a:r>
              <a:rPr lang="en-US" sz="2400" dirty="0">
                <a:solidFill>
                  <a:srgbClr val="000000"/>
                </a:solidFill>
                <a:latin typeface="Perpetua"/>
              </a:rPr>
              <a:t> </a:t>
            </a:r>
            <a:r>
              <a:rPr lang="en-US" sz="2400" dirty="0" err="1">
                <a:solidFill>
                  <a:srgbClr val="000000"/>
                </a:solidFill>
                <a:latin typeface="Perpetua"/>
              </a:rPr>
              <a:t>puede</a:t>
            </a:r>
            <a:r>
              <a:rPr lang="en-US" sz="2400" dirty="0">
                <a:solidFill>
                  <a:srgbClr val="000000"/>
                </a:solidFill>
                <a:latin typeface="Perpetua"/>
              </a:rPr>
              <a:t> </a:t>
            </a:r>
            <a:r>
              <a:rPr lang="en-US" sz="2400" dirty="0" err="1">
                <a:solidFill>
                  <a:srgbClr val="000000"/>
                </a:solidFill>
                <a:latin typeface="Perpetua"/>
              </a:rPr>
              <a:t>manejar</a:t>
            </a:r>
            <a:r>
              <a:rPr lang="en-US" sz="2400" dirty="0">
                <a:solidFill>
                  <a:srgbClr val="000000"/>
                </a:solidFill>
                <a:latin typeface="Perpetua"/>
              </a:rPr>
              <a:t> </a:t>
            </a:r>
            <a:r>
              <a:rPr lang="en-US" sz="2400" dirty="0" err="1">
                <a:solidFill>
                  <a:srgbClr val="000000"/>
                </a:solidFill>
                <a:latin typeface="Perpetua"/>
              </a:rPr>
              <a:t>como</a:t>
            </a:r>
            <a:r>
              <a:rPr lang="en-US" sz="2400" dirty="0">
                <a:solidFill>
                  <a:srgbClr val="000000"/>
                </a:solidFill>
                <a:latin typeface="Perpetua"/>
              </a:rPr>
              <a:t> </a:t>
            </a:r>
            <a:r>
              <a:rPr lang="en-US" sz="2400" dirty="0" err="1">
                <a:solidFill>
                  <a:srgbClr val="000000"/>
                </a:solidFill>
                <a:latin typeface="Perpetua"/>
              </a:rPr>
              <a:t>una</a:t>
            </a:r>
            <a:r>
              <a:rPr lang="en-US" sz="2400" dirty="0">
                <a:solidFill>
                  <a:srgbClr val="000000"/>
                </a:solidFill>
                <a:latin typeface="Perpetua"/>
              </a:rPr>
              <a:t> </a:t>
            </a:r>
            <a:r>
              <a:rPr lang="en-US" sz="2400" dirty="0" err="1">
                <a:solidFill>
                  <a:srgbClr val="000000"/>
                </a:solidFill>
                <a:latin typeface="Perpetua"/>
              </a:rPr>
              <a:t>unidad</a:t>
            </a:r>
            <a:r>
              <a:rPr lang="en-US" sz="2400" dirty="0">
                <a:solidFill>
                  <a:srgbClr val="000000"/>
                </a:solidFill>
                <a:latin typeface="Perpetua"/>
              </a:rPr>
              <a:t>.</a:t>
            </a:r>
            <a:endParaRPr sz="2400" dirty="0"/>
          </a:p>
          <a:p>
            <a:pPr>
              <a:lnSpc>
                <a:spcPct val="100000"/>
              </a:lnSpc>
              <a:buSzPct val="25000"/>
              <a:buFont typeface="Wingdings 2" charset="2"/>
              <a:buChar char=""/>
            </a:pPr>
            <a:r>
              <a:rPr lang="en-US" sz="2400" dirty="0">
                <a:solidFill>
                  <a:srgbClr val="000000"/>
                </a:solidFill>
                <a:latin typeface="Perpetua"/>
              </a:rPr>
              <a:t>El </a:t>
            </a:r>
            <a:r>
              <a:rPr lang="en-US" sz="2400" b="1" dirty="0">
                <a:solidFill>
                  <a:srgbClr val="000000"/>
                </a:solidFill>
                <a:latin typeface="Perpetua"/>
              </a:rPr>
              <a:t>total de </a:t>
            </a:r>
            <a:r>
              <a:rPr lang="en-US" sz="2400" b="1" dirty="0" err="1">
                <a:solidFill>
                  <a:srgbClr val="000000"/>
                </a:solidFill>
                <a:latin typeface="Perpetua"/>
              </a:rPr>
              <a:t>memoria</a:t>
            </a:r>
            <a:r>
              <a:rPr lang="en-US" sz="2400" b="1" dirty="0">
                <a:solidFill>
                  <a:srgbClr val="000000"/>
                </a:solidFill>
                <a:latin typeface="Perpetua"/>
              </a:rPr>
              <a:t> </a:t>
            </a:r>
            <a:r>
              <a:rPr lang="en-US" sz="2400" dirty="0">
                <a:solidFill>
                  <a:srgbClr val="000000"/>
                </a:solidFill>
                <a:latin typeface="Perpetua"/>
              </a:rPr>
              <a:t>que </a:t>
            </a:r>
            <a:r>
              <a:rPr lang="en-US" sz="2400" dirty="0" err="1">
                <a:solidFill>
                  <a:srgbClr val="000000"/>
                </a:solidFill>
                <a:latin typeface="Perpetua"/>
              </a:rPr>
              <a:t>puede</a:t>
            </a:r>
            <a:r>
              <a:rPr lang="en-US" sz="2400" dirty="0">
                <a:solidFill>
                  <a:srgbClr val="000000"/>
                </a:solidFill>
                <a:latin typeface="Perpetua"/>
              </a:rPr>
              <a:t> </a:t>
            </a:r>
            <a:r>
              <a:rPr lang="en-US" sz="2400" dirty="0" err="1">
                <a:solidFill>
                  <a:srgbClr val="000000"/>
                </a:solidFill>
                <a:latin typeface="Perpetua"/>
              </a:rPr>
              <a:t>acceder</a:t>
            </a:r>
            <a:r>
              <a:rPr lang="en-US" sz="2400" dirty="0">
                <a:solidFill>
                  <a:srgbClr val="000000"/>
                </a:solidFill>
                <a:latin typeface="Perpetua"/>
              </a:rPr>
              <a:t> un </a:t>
            </a:r>
            <a:r>
              <a:rPr lang="en-US" sz="2400" dirty="0" err="1">
                <a:solidFill>
                  <a:srgbClr val="000000"/>
                </a:solidFill>
                <a:latin typeface="Perpetua"/>
              </a:rPr>
              <a:t>sistema</a:t>
            </a:r>
            <a:r>
              <a:rPr lang="en-US" sz="2400" dirty="0">
                <a:solidFill>
                  <a:srgbClr val="000000"/>
                </a:solidFill>
                <a:latin typeface="Perpetua"/>
              </a:rPr>
              <a:t> se </a:t>
            </a:r>
            <a:r>
              <a:rPr lang="en-US" sz="2400" dirty="0" err="1">
                <a:solidFill>
                  <a:srgbClr val="000000"/>
                </a:solidFill>
                <a:latin typeface="Perpetua"/>
              </a:rPr>
              <a:t>determina</a:t>
            </a:r>
            <a:r>
              <a:rPr lang="en-US" sz="2400" dirty="0">
                <a:solidFill>
                  <a:srgbClr val="000000"/>
                </a:solidFill>
                <a:latin typeface="Perpetua"/>
              </a:rPr>
              <a:t> </a:t>
            </a:r>
            <a:r>
              <a:rPr lang="en-US" sz="2400" b="1" dirty="0">
                <a:solidFill>
                  <a:srgbClr val="000000"/>
                </a:solidFill>
                <a:latin typeface="Perpetua"/>
              </a:rPr>
              <a:t>2^n Bytes</a:t>
            </a:r>
            <a:r>
              <a:rPr lang="en-US" sz="2400" dirty="0">
                <a:solidFill>
                  <a:srgbClr val="000000"/>
                </a:solidFill>
                <a:latin typeface="Perpetua"/>
              </a:rPr>
              <a:t> </a:t>
            </a:r>
            <a:r>
              <a:rPr lang="en-US" sz="2400" dirty="0" err="1">
                <a:solidFill>
                  <a:srgbClr val="000000"/>
                </a:solidFill>
                <a:latin typeface="Perpetua"/>
              </a:rPr>
              <a:t>donde</a:t>
            </a:r>
            <a:r>
              <a:rPr lang="en-US" sz="2400" dirty="0">
                <a:solidFill>
                  <a:srgbClr val="000000"/>
                </a:solidFill>
                <a:latin typeface="Perpetua"/>
              </a:rPr>
              <a:t> n </a:t>
            </a:r>
            <a:r>
              <a:rPr lang="en-US" sz="2400" dirty="0" err="1">
                <a:solidFill>
                  <a:srgbClr val="000000"/>
                </a:solidFill>
                <a:latin typeface="Perpetua"/>
              </a:rPr>
              <a:t>es</a:t>
            </a:r>
            <a:r>
              <a:rPr lang="en-US" sz="2400" dirty="0">
                <a:solidFill>
                  <a:srgbClr val="000000"/>
                </a:solidFill>
                <a:latin typeface="Perpetua"/>
              </a:rPr>
              <a:t> el </a:t>
            </a:r>
            <a:r>
              <a:rPr lang="en-US" sz="2400" dirty="0" err="1">
                <a:solidFill>
                  <a:srgbClr val="000000"/>
                </a:solidFill>
                <a:latin typeface="Perpetua"/>
              </a:rPr>
              <a:t>número</a:t>
            </a:r>
            <a:r>
              <a:rPr lang="en-US" sz="2400" dirty="0">
                <a:solidFill>
                  <a:srgbClr val="000000"/>
                </a:solidFill>
                <a:latin typeface="Perpetua"/>
              </a:rPr>
              <a:t> de bits de </a:t>
            </a:r>
            <a:r>
              <a:rPr lang="en-US" sz="2400" dirty="0" err="1">
                <a:solidFill>
                  <a:srgbClr val="000000"/>
                </a:solidFill>
                <a:latin typeface="Perpetua"/>
              </a:rPr>
              <a:t>los</a:t>
            </a:r>
            <a:r>
              <a:rPr lang="en-US" sz="2400" dirty="0">
                <a:solidFill>
                  <a:srgbClr val="000000"/>
                </a:solidFill>
                <a:latin typeface="Perpetua"/>
              </a:rPr>
              <a:t> </a:t>
            </a:r>
            <a:r>
              <a:rPr lang="en-US" sz="2400" dirty="0" err="1">
                <a:solidFill>
                  <a:srgbClr val="000000"/>
                </a:solidFill>
                <a:latin typeface="Perpetua"/>
              </a:rPr>
              <a:t>registros</a:t>
            </a:r>
            <a:r>
              <a:rPr lang="en-US" sz="2400" dirty="0">
                <a:solidFill>
                  <a:srgbClr val="000000"/>
                </a:solidFill>
                <a:latin typeface="Perpetua"/>
              </a:rPr>
              <a:t>.</a:t>
            </a:r>
            <a:endParaRPr sz="2400" dirty="0"/>
          </a:p>
          <a:p>
            <a:pPr>
              <a:lnSpc>
                <a:spcPct val="100000"/>
              </a:lnSpc>
              <a:buSzPct val="25000"/>
              <a:buFont typeface="Wingdings 2" charset="2"/>
              <a:buChar char=""/>
            </a:pPr>
            <a:r>
              <a:rPr lang="en-US" sz="2400" dirty="0">
                <a:solidFill>
                  <a:srgbClr val="000000"/>
                </a:solidFill>
                <a:latin typeface="Perpetua"/>
              </a:rPr>
              <a:t> </a:t>
            </a:r>
            <a:r>
              <a:rPr lang="en-US" sz="2400" dirty="0" err="1">
                <a:solidFill>
                  <a:srgbClr val="000000"/>
                </a:solidFill>
                <a:latin typeface="Perpetua"/>
              </a:rPr>
              <a:t>Esta</a:t>
            </a:r>
            <a:r>
              <a:rPr lang="en-US" sz="2400" dirty="0">
                <a:solidFill>
                  <a:srgbClr val="000000"/>
                </a:solidFill>
                <a:latin typeface="Perpetua"/>
              </a:rPr>
              <a:t> </a:t>
            </a:r>
            <a:r>
              <a:rPr lang="en-US" sz="2400" dirty="0" err="1">
                <a:solidFill>
                  <a:srgbClr val="000000"/>
                </a:solidFill>
                <a:latin typeface="Perpetua"/>
              </a:rPr>
              <a:t>información</a:t>
            </a:r>
            <a:r>
              <a:rPr lang="en-US" sz="2400" dirty="0">
                <a:solidFill>
                  <a:srgbClr val="000000"/>
                </a:solidFill>
                <a:latin typeface="Perpetua"/>
              </a:rPr>
              <a:t> se </a:t>
            </a:r>
            <a:r>
              <a:rPr lang="en-US" sz="2400" dirty="0" err="1">
                <a:solidFill>
                  <a:srgbClr val="000000"/>
                </a:solidFill>
                <a:latin typeface="Perpetua"/>
              </a:rPr>
              <a:t>puede</a:t>
            </a:r>
            <a:r>
              <a:rPr lang="en-US" sz="2400" dirty="0">
                <a:solidFill>
                  <a:srgbClr val="000000"/>
                </a:solidFill>
                <a:latin typeface="Perpetua"/>
              </a:rPr>
              <a:t>  </a:t>
            </a:r>
            <a:r>
              <a:rPr lang="en-US" sz="2400" dirty="0" err="1">
                <a:solidFill>
                  <a:srgbClr val="000000"/>
                </a:solidFill>
                <a:latin typeface="Perpetua"/>
              </a:rPr>
              <a:t>representar</a:t>
            </a:r>
            <a:r>
              <a:rPr lang="en-US" sz="2400" dirty="0">
                <a:solidFill>
                  <a:srgbClr val="000000"/>
                </a:solidFill>
                <a:latin typeface="Perpetua"/>
              </a:rPr>
              <a:t> </a:t>
            </a:r>
            <a:r>
              <a:rPr lang="en-US" sz="2400" dirty="0" err="1">
                <a:solidFill>
                  <a:srgbClr val="000000"/>
                </a:solidFill>
                <a:latin typeface="Perpetua"/>
              </a:rPr>
              <a:t>en</a:t>
            </a:r>
            <a:r>
              <a:rPr lang="en-US" sz="2400" dirty="0">
                <a:solidFill>
                  <a:srgbClr val="000000"/>
                </a:solidFill>
                <a:latin typeface="Perpetua"/>
              </a:rPr>
              <a:t> </a:t>
            </a:r>
            <a:r>
              <a:rPr lang="en-US" sz="2400" dirty="0" err="1">
                <a:solidFill>
                  <a:srgbClr val="000000"/>
                </a:solidFill>
                <a:latin typeface="Perpetua"/>
              </a:rPr>
              <a:t>diferentes</a:t>
            </a:r>
            <a:r>
              <a:rPr lang="en-US" sz="2400" dirty="0">
                <a:solidFill>
                  <a:srgbClr val="000000"/>
                </a:solidFill>
                <a:latin typeface="Perpetua"/>
              </a:rPr>
              <a:t> bases </a:t>
            </a:r>
            <a:r>
              <a:rPr lang="en-US" sz="2400" dirty="0" err="1">
                <a:solidFill>
                  <a:srgbClr val="000000"/>
                </a:solidFill>
                <a:latin typeface="Perpetua"/>
              </a:rPr>
              <a:t>numéricas</a:t>
            </a:r>
            <a:r>
              <a:rPr lang="en-US" sz="2400" dirty="0">
                <a:solidFill>
                  <a:srgbClr val="000000"/>
                </a:solidFill>
                <a:latin typeface="Perpetua"/>
              </a:rPr>
              <a:t>.</a:t>
            </a:r>
            <a:endParaRPr sz="2400" dirty="0"/>
          </a:p>
          <a:p>
            <a:pPr lvl="1">
              <a:lnSpc>
                <a:spcPct val="100000"/>
              </a:lnSpc>
              <a:buSzPct val="25000"/>
              <a:buFont typeface="StarSymbol"/>
              <a:buChar char=""/>
            </a:pPr>
            <a:r>
              <a:rPr lang="en-US" sz="2400" dirty="0">
                <a:solidFill>
                  <a:srgbClr val="000000"/>
                </a:solidFill>
                <a:latin typeface="Perpetua"/>
              </a:rPr>
              <a:t>Sistema </a:t>
            </a:r>
            <a:r>
              <a:rPr lang="en-US" sz="2400" dirty="0" err="1">
                <a:solidFill>
                  <a:srgbClr val="000000"/>
                </a:solidFill>
                <a:latin typeface="Perpetua"/>
              </a:rPr>
              <a:t>Binario</a:t>
            </a:r>
            <a:endParaRPr sz="2400" dirty="0"/>
          </a:p>
          <a:p>
            <a:pPr lvl="1">
              <a:lnSpc>
                <a:spcPct val="100000"/>
              </a:lnSpc>
              <a:buSzPct val="25000"/>
              <a:buFont typeface="StarSymbol"/>
              <a:buChar char=""/>
            </a:pPr>
            <a:r>
              <a:rPr lang="en-US" sz="2400" dirty="0">
                <a:solidFill>
                  <a:srgbClr val="000000"/>
                </a:solidFill>
                <a:latin typeface="Perpetua"/>
              </a:rPr>
              <a:t>Sistema Octal</a:t>
            </a:r>
            <a:endParaRPr sz="2400" dirty="0"/>
          </a:p>
          <a:p>
            <a:pPr lvl="1">
              <a:lnSpc>
                <a:spcPct val="100000"/>
              </a:lnSpc>
              <a:buSzPct val="25000"/>
              <a:buFont typeface="StarSymbol"/>
              <a:buChar char=""/>
            </a:pPr>
            <a:r>
              <a:rPr lang="en-US" sz="2400" dirty="0">
                <a:solidFill>
                  <a:srgbClr val="000000"/>
                </a:solidFill>
                <a:latin typeface="Perpetua"/>
              </a:rPr>
              <a:t>Sistema Hexadecimal</a:t>
            </a:r>
            <a:endParaRPr sz="2400" dirty="0"/>
          </a:p>
          <a:p>
            <a:pPr lvl="1">
              <a:lnSpc>
                <a:spcPct val="100000"/>
              </a:lnSpc>
              <a:buSzPct val="25000"/>
              <a:buFont typeface="StarSymbol"/>
              <a:buChar char=""/>
            </a:pPr>
            <a:r>
              <a:rPr lang="en-US" sz="2400" dirty="0">
                <a:solidFill>
                  <a:srgbClr val="000000"/>
                </a:solidFill>
                <a:latin typeface="Perpetua"/>
              </a:rPr>
              <a:t>Sistema Decimal </a:t>
            </a:r>
            <a:endParaRPr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REPRESENTACION Y MANIPULACION DE INFORMACION. </a:t>
            </a:r>
            <a:endParaRPr/>
          </a:p>
        </p:txBody>
      </p:sp>
      <p:sp>
        <p:nvSpPr>
          <p:cNvPr id="255"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Es importante saber para que tipo de uP se está programando, como se muestra en el siguiente cuadro la declaración de variables no resultan en el mismo uso de bytes para 32bits y 64 bits provocando posibles errores al utilizar un software hecho para 32bits en un uP de 64bits.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REPRESENTACION Y MANIPULACION DE INFORMACION</a:t>
            </a:r>
            <a:endParaRPr/>
          </a:p>
        </p:txBody>
      </p:sp>
      <p:pic>
        <p:nvPicPr>
          <p:cNvPr id="257" name="Picture 3"/>
          <p:cNvPicPr/>
          <p:nvPr/>
        </p:nvPicPr>
        <p:blipFill>
          <a:blip r:embed="rId2" cstate="print"/>
          <a:stretch>
            <a:fillRect/>
          </a:stretch>
        </p:blipFill>
        <p:spPr>
          <a:xfrm>
            <a:off x="380880" y="1600200"/>
            <a:ext cx="8508240" cy="42663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914400" y="274680"/>
            <a:ext cx="7771680" cy="1142280"/>
          </a:xfrm>
          <a:prstGeom prst="rect">
            <a:avLst/>
          </a:prstGeom>
        </p:spPr>
        <p:txBody>
          <a:bodyPr lIns="90000" tIns="45000" rIns="90000" bIns="91440" anchor="b"/>
          <a:lstStyle/>
          <a:p>
            <a:pPr>
              <a:lnSpc>
                <a:spcPct val="100000"/>
              </a:lnSpc>
            </a:pPr>
            <a:r>
              <a:rPr lang="en-US" sz="4000">
                <a:solidFill>
                  <a:srgbClr val="696464"/>
                </a:solidFill>
                <a:latin typeface="Franklin Gothic Book"/>
              </a:rPr>
              <a:t>Importancia</a:t>
            </a:r>
            <a:endParaRPr/>
          </a:p>
        </p:txBody>
      </p:sp>
      <p:sp>
        <p:nvSpPr>
          <p:cNvPr id="174" name="CustomShape 2"/>
          <p:cNvSpPr/>
          <p:nvPr/>
        </p:nvSpPr>
        <p:spPr>
          <a:xfrm>
            <a:off x="914400" y="1447920"/>
            <a:ext cx="7771680" cy="4571280"/>
          </a:xfrm>
          <a:prstGeom prst="rect">
            <a:avLst/>
          </a:prstGeom>
        </p:spPr>
      </p:sp>
      <p:pic>
        <p:nvPicPr>
          <p:cNvPr id="175" name="Picture 2"/>
          <p:cNvPicPr/>
          <p:nvPr/>
        </p:nvPicPr>
        <p:blipFill>
          <a:blip r:embed="rId2" cstate="print"/>
          <a:stretch>
            <a:fillRect/>
          </a:stretch>
        </p:blipFill>
        <p:spPr>
          <a:xfrm>
            <a:off x="457200" y="1600200"/>
            <a:ext cx="8228880" cy="44856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Organización de los la información en memoria.</a:t>
            </a:r>
            <a:endParaRPr/>
          </a:p>
        </p:txBody>
      </p:sp>
      <p:pic>
        <p:nvPicPr>
          <p:cNvPr id="259" name="Picture 2"/>
          <p:cNvPicPr/>
          <p:nvPr/>
        </p:nvPicPr>
        <p:blipFill>
          <a:blip r:embed="rId2" cstate="print"/>
          <a:stretch>
            <a:fillRect/>
          </a:stretch>
        </p:blipFill>
        <p:spPr>
          <a:xfrm>
            <a:off x="2362320" y="1467000"/>
            <a:ext cx="5028480" cy="453312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.-Organización de los la información en memoria.</a:t>
            </a:r>
            <a:endParaRPr/>
          </a:p>
        </p:txBody>
      </p:sp>
      <p:sp>
        <p:nvSpPr>
          <p:cNvPr id="261"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Little Endian: Primero se almacena el byte  menos significativo y luego el mas significativo.</a:t>
            </a:r>
            <a:endParaRPr/>
          </a:p>
          <a:p>
            <a:pPr>
              <a:lnSpc>
                <a:spcPct val="100000"/>
              </a:lnSpc>
              <a:buSzPct val="25000"/>
              <a:buFont typeface="Wingdings 2" charset="2"/>
              <a:buChar char=""/>
            </a:pPr>
            <a:r>
              <a:rPr lang="en-US" sz="2600">
                <a:solidFill>
                  <a:srgbClr val="000000"/>
                </a:solidFill>
                <a:latin typeface="Perpetua"/>
              </a:rPr>
              <a:t>Big Endian : Primero se almacena el byte mas significativo y luego el menos significativo.</a:t>
            </a:r>
            <a:endParaRPr/>
          </a:p>
          <a:p>
            <a:pPr>
              <a:lnSpc>
                <a:spcPct val="100000"/>
              </a:lnSpc>
            </a:pPr>
            <a:endParaRPr/>
          </a:p>
          <a:p>
            <a:pPr>
              <a:lnSpc>
                <a:spcPct val="100000"/>
              </a:lnSpc>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Organización de los la información en memoria.</a:t>
            </a:r>
            <a:endParaRPr/>
          </a:p>
        </p:txBody>
      </p:sp>
      <p:pic>
        <p:nvPicPr>
          <p:cNvPr id="263" name="Picture 2"/>
          <p:cNvPicPr/>
          <p:nvPr/>
        </p:nvPicPr>
        <p:blipFill>
          <a:blip r:embed="rId2" cstate="print"/>
          <a:stretch>
            <a:fillRect/>
          </a:stretch>
        </p:blipFill>
        <p:spPr>
          <a:xfrm>
            <a:off x="696600" y="2286000"/>
            <a:ext cx="8446680" cy="297936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Organización de los la información en memoria</a:t>
            </a:r>
            <a:endParaRPr/>
          </a:p>
        </p:txBody>
      </p:sp>
      <p:sp>
        <p:nvSpPr>
          <p:cNvPr id="265"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El compilador se encarga de generar el programa con la información organizada en el formato indicado. </a:t>
            </a:r>
            <a:endParaRPr/>
          </a:p>
          <a:p>
            <a:pPr>
              <a:lnSpc>
                <a:spcPct val="100000"/>
              </a:lnSpc>
              <a:buSzPct val="25000"/>
              <a:buFont typeface="Wingdings 2" charset="2"/>
              <a:buChar char=""/>
            </a:pPr>
            <a:r>
              <a:rPr lang="en-US" sz="2600">
                <a:solidFill>
                  <a:srgbClr val="000000"/>
                </a:solidFill>
                <a:latin typeface="Perpetua"/>
              </a:rPr>
              <a:t>Esta organización por lo general es transparente al programador, excepto:</a:t>
            </a:r>
            <a:endParaRPr/>
          </a:p>
          <a:p>
            <a:pPr lvl="1">
              <a:lnSpc>
                <a:spcPct val="100000"/>
              </a:lnSpc>
              <a:buSzPct val="25000"/>
              <a:buFont typeface="StarSymbol"/>
              <a:buChar char=""/>
            </a:pPr>
            <a:r>
              <a:rPr lang="en-US" sz="2400">
                <a:solidFill>
                  <a:srgbClr val="000000"/>
                </a:solidFill>
                <a:latin typeface="Perpetua"/>
              </a:rPr>
              <a:t> Cuando la información se debe de enviar en binario de una máquina que utiliza un tipo una que  utiliza el otro.</a:t>
            </a:r>
            <a:endParaRPr/>
          </a:p>
          <a:p>
            <a:pPr lvl="1">
              <a:lnSpc>
                <a:spcPct val="100000"/>
              </a:lnSpc>
              <a:buSzPct val="25000"/>
              <a:buFont typeface="StarSymbol"/>
              <a:buChar char=""/>
            </a:pPr>
            <a:r>
              <a:rPr lang="en-US" sz="2400">
                <a:solidFill>
                  <a:srgbClr val="000000"/>
                </a:solidFill>
                <a:latin typeface="Perpetua"/>
              </a:rPr>
              <a:t>Cuando se necesita analizar el código de máquina generado por un compilador o ensamblador. Si no se conoce el orden que utiliza el sistema para guardar organizar la información se cometerían errores.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Números binarios</a:t>
            </a:r>
            <a:endParaRPr/>
          </a:p>
        </p:txBody>
      </p:sp>
      <p:sp>
        <p:nvSpPr>
          <p:cNvPr id="267"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dirty="0">
                <a:solidFill>
                  <a:srgbClr val="000000"/>
                </a:solidFill>
                <a:latin typeface="Perpetua"/>
              </a:rPr>
              <a:t>Dos </a:t>
            </a:r>
            <a:r>
              <a:rPr lang="en-US" sz="2600" dirty="0" err="1">
                <a:solidFill>
                  <a:srgbClr val="000000"/>
                </a:solidFill>
                <a:latin typeface="Perpetua"/>
              </a:rPr>
              <a:t>estados</a:t>
            </a:r>
            <a:r>
              <a:rPr lang="en-US" sz="2600" dirty="0">
                <a:solidFill>
                  <a:srgbClr val="000000"/>
                </a:solidFill>
                <a:latin typeface="Perpetua"/>
              </a:rPr>
              <a:t> “1” y “0”.</a:t>
            </a:r>
            <a:endParaRPr dirty="0"/>
          </a:p>
          <a:p>
            <a:pPr>
              <a:lnSpc>
                <a:spcPct val="100000"/>
              </a:lnSpc>
              <a:buSzPct val="25000"/>
              <a:buFont typeface="Wingdings 2" charset="2"/>
              <a:buChar char=""/>
            </a:pPr>
            <a:r>
              <a:rPr lang="en-US" sz="2600" dirty="0">
                <a:solidFill>
                  <a:srgbClr val="000000"/>
                </a:solidFill>
                <a:latin typeface="Perpetua"/>
              </a:rPr>
              <a:t>Se </a:t>
            </a:r>
            <a:r>
              <a:rPr lang="en-US" sz="2600" dirty="0" err="1">
                <a:solidFill>
                  <a:srgbClr val="000000"/>
                </a:solidFill>
                <a:latin typeface="Perpetua"/>
              </a:rPr>
              <a:t>pueden</a:t>
            </a:r>
            <a:r>
              <a:rPr lang="en-US" sz="2600" dirty="0">
                <a:solidFill>
                  <a:srgbClr val="000000"/>
                </a:solidFill>
                <a:latin typeface="Perpetua"/>
              </a:rPr>
              <a:t> </a:t>
            </a:r>
            <a:r>
              <a:rPr lang="en-US" sz="2600" dirty="0" err="1">
                <a:solidFill>
                  <a:srgbClr val="000000"/>
                </a:solidFill>
                <a:latin typeface="Perpetua"/>
              </a:rPr>
              <a:t>realizar</a:t>
            </a:r>
            <a:r>
              <a:rPr lang="en-US" sz="2600" dirty="0">
                <a:solidFill>
                  <a:srgbClr val="000000"/>
                </a:solidFill>
                <a:latin typeface="Perpetua"/>
              </a:rPr>
              <a:t> con </a:t>
            </a:r>
            <a:r>
              <a:rPr lang="en-US" sz="2600" dirty="0" err="1">
                <a:solidFill>
                  <a:srgbClr val="000000"/>
                </a:solidFill>
                <a:latin typeface="Perpetua"/>
              </a:rPr>
              <a:t>estos</a:t>
            </a:r>
            <a:r>
              <a:rPr lang="en-US" sz="2600" dirty="0">
                <a:solidFill>
                  <a:srgbClr val="000000"/>
                </a:solidFill>
                <a:latin typeface="Perpetua"/>
              </a:rPr>
              <a:t> </a:t>
            </a:r>
            <a:r>
              <a:rPr lang="en-US" sz="2600" dirty="0" err="1">
                <a:solidFill>
                  <a:srgbClr val="000000"/>
                </a:solidFill>
                <a:latin typeface="Perpetua"/>
              </a:rPr>
              <a:t>operaciones</a:t>
            </a:r>
            <a:r>
              <a:rPr lang="en-US" sz="2600" dirty="0">
                <a:solidFill>
                  <a:srgbClr val="000000"/>
                </a:solidFill>
                <a:latin typeface="Perpetua"/>
              </a:rPr>
              <a:t> </a:t>
            </a:r>
            <a:r>
              <a:rPr lang="en-US" sz="2600" dirty="0" err="1">
                <a:solidFill>
                  <a:srgbClr val="000000"/>
                </a:solidFill>
                <a:latin typeface="Perpetua"/>
              </a:rPr>
              <a:t>lógicas</a:t>
            </a:r>
            <a:r>
              <a:rPr lang="en-US" sz="2600" dirty="0">
                <a:solidFill>
                  <a:srgbClr val="000000"/>
                </a:solidFill>
                <a:latin typeface="Perpetua"/>
              </a:rPr>
              <a:t>. </a:t>
            </a:r>
            <a:endParaRPr dirty="0"/>
          </a:p>
          <a:p>
            <a:pPr lvl="1">
              <a:lnSpc>
                <a:spcPct val="100000"/>
              </a:lnSpc>
              <a:buSzPct val="25000"/>
              <a:buFont typeface="StarSymbol"/>
              <a:buChar char=""/>
            </a:pPr>
            <a:r>
              <a:rPr lang="en-US" sz="2400" dirty="0">
                <a:solidFill>
                  <a:srgbClr val="000000"/>
                </a:solidFill>
                <a:latin typeface="Perpetua"/>
              </a:rPr>
              <a:t>AND(&amp;), OR(|), Not(~),XOR (^)</a:t>
            </a:r>
            <a:endParaRPr dirty="0"/>
          </a:p>
          <a:p>
            <a:pPr lvl="1">
              <a:lnSpc>
                <a:spcPct val="100000"/>
              </a:lnSpc>
              <a:buSzPct val="25000"/>
              <a:buFont typeface="StarSymbol"/>
              <a:buChar char=""/>
            </a:pPr>
            <a:r>
              <a:rPr lang="en-US" sz="2400" dirty="0" err="1">
                <a:solidFill>
                  <a:srgbClr val="000000"/>
                </a:solidFill>
                <a:latin typeface="Perpetua"/>
              </a:rPr>
              <a:t>Estas</a:t>
            </a:r>
            <a:r>
              <a:rPr lang="en-US" sz="2400" dirty="0">
                <a:solidFill>
                  <a:srgbClr val="000000"/>
                </a:solidFill>
                <a:latin typeface="Perpetua"/>
              </a:rPr>
              <a:t> se </a:t>
            </a:r>
            <a:r>
              <a:rPr lang="en-US" sz="2400" dirty="0" err="1">
                <a:solidFill>
                  <a:srgbClr val="000000"/>
                </a:solidFill>
                <a:latin typeface="Perpetua"/>
              </a:rPr>
              <a:t>pueden</a:t>
            </a:r>
            <a:r>
              <a:rPr lang="en-US" sz="2400" dirty="0">
                <a:solidFill>
                  <a:srgbClr val="000000"/>
                </a:solidFill>
                <a:latin typeface="Perpetua"/>
              </a:rPr>
              <a:t> </a:t>
            </a:r>
            <a:r>
              <a:rPr lang="en-US" sz="2400" dirty="0" err="1">
                <a:solidFill>
                  <a:srgbClr val="000000"/>
                </a:solidFill>
                <a:latin typeface="Perpetua"/>
              </a:rPr>
              <a:t>aplicar</a:t>
            </a:r>
            <a:r>
              <a:rPr lang="en-US" sz="2400" dirty="0">
                <a:solidFill>
                  <a:srgbClr val="000000"/>
                </a:solidFill>
                <a:latin typeface="Perpetua"/>
              </a:rPr>
              <a:t> a un </a:t>
            </a:r>
            <a:r>
              <a:rPr lang="en-US" sz="2400" dirty="0" err="1">
                <a:solidFill>
                  <a:srgbClr val="000000"/>
                </a:solidFill>
                <a:latin typeface="Perpetua"/>
              </a:rPr>
              <a:t>grupos</a:t>
            </a:r>
            <a:r>
              <a:rPr lang="en-US" sz="2400" dirty="0">
                <a:solidFill>
                  <a:srgbClr val="000000"/>
                </a:solidFill>
                <a:latin typeface="Perpetua"/>
              </a:rPr>
              <a:t> de bits. (bytes, words, etc.) </a:t>
            </a:r>
            <a:endParaRPr dirty="0"/>
          </a:p>
          <a:p>
            <a:pPr lvl="1">
              <a:lnSpc>
                <a:spcPct val="100000"/>
              </a:lnSpc>
              <a:buSzPct val="25000"/>
              <a:buFont typeface="StarSymbol"/>
              <a:buChar char=""/>
            </a:pPr>
            <a:r>
              <a:rPr lang="en-US" sz="2400" dirty="0" err="1">
                <a:solidFill>
                  <a:srgbClr val="000000"/>
                </a:solidFill>
                <a:latin typeface="Perpetua"/>
              </a:rPr>
              <a:t>Estas</a:t>
            </a:r>
            <a:r>
              <a:rPr lang="en-US" sz="2400" dirty="0">
                <a:solidFill>
                  <a:srgbClr val="000000"/>
                </a:solidFill>
                <a:latin typeface="Perpetua"/>
              </a:rPr>
              <a:t> </a:t>
            </a:r>
            <a:r>
              <a:rPr lang="en-US" sz="2400" dirty="0" err="1">
                <a:solidFill>
                  <a:srgbClr val="000000"/>
                </a:solidFill>
                <a:latin typeface="Perpetua"/>
              </a:rPr>
              <a:t>operaciones</a:t>
            </a:r>
            <a:r>
              <a:rPr lang="en-US" sz="2400" dirty="0">
                <a:solidFill>
                  <a:srgbClr val="000000"/>
                </a:solidFill>
                <a:latin typeface="Perpetua"/>
              </a:rPr>
              <a:t> se </a:t>
            </a:r>
            <a:r>
              <a:rPr lang="en-US" sz="2400" dirty="0" err="1">
                <a:solidFill>
                  <a:srgbClr val="000000"/>
                </a:solidFill>
                <a:latin typeface="Perpetua"/>
              </a:rPr>
              <a:t>pueden</a:t>
            </a:r>
            <a:r>
              <a:rPr lang="en-US" sz="2400" dirty="0">
                <a:solidFill>
                  <a:srgbClr val="000000"/>
                </a:solidFill>
                <a:latin typeface="Perpetua"/>
              </a:rPr>
              <a:t> </a:t>
            </a:r>
            <a:r>
              <a:rPr lang="en-US" sz="2400" dirty="0" err="1">
                <a:solidFill>
                  <a:srgbClr val="000000"/>
                </a:solidFill>
                <a:latin typeface="Perpetua"/>
              </a:rPr>
              <a:t>utilizar</a:t>
            </a:r>
            <a:r>
              <a:rPr lang="en-US" sz="2400" dirty="0">
                <a:solidFill>
                  <a:srgbClr val="000000"/>
                </a:solidFill>
                <a:latin typeface="Perpetua"/>
              </a:rPr>
              <a:t> para </a:t>
            </a:r>
            <a:r>
              <a:rPr lang="en-US" sz="2400" dirty="0" err="1">
                <a:solidFill>
                  <a:srgbClr val="000000"/>
                </a:solidFill>
                <a:latin typeface="Perpetua"/>
              </a:rPr>
              <a:t>modificar</a:t>
            </a:r>
            <a:r>
              <a:rPr lang="en-US" sz="2400" dirty="0">
                <a:solidFill>
                  <a:srgbClr val="000000"/>
                </a:solidFill>
                <a:latin typeface="Perpetua"/>
              </a:rPr>
              <a:t> bits </a:t>
            </a:r>
            <a:r>
              <a:rPr lang="en-US" sz="2400" dirty="0" err="1">
                <a:solidFill>
                  <a:srgbClr val="000000"/>
                </a:solidFill>
                <a:latin typeface="Perpetua"/>
              </a:rPr>
              <a:t>específicos</a:t>
            </a:r>
            <a:r>
              <a:rPr lang="en-US" sz="2400" dirty="0">
                <a:solidFill>
                  <a:srgbClr val="000000"/>
                </a:solidFill>
                <a:latin typeface="Perpetua"/>
              </a:rPr>
              <a:t> </a:t>
            </a:r>
            <a:r>
              <a:rPr lang="en-US" sz="2400" dirty="0" err="1">
                <a:solidFill>
                  <a:srgbClr val="000000"/>
                </a:solidFill>
                <a:latin typeface="Perpetua"/>
              </a:rPr>
              <a:t>en</a:t>
            </a:r>
            <a:r>
              <a:rPr lang="en-US" sz="2400" dirty="0">
                <a:solidFill>
                  <a:srgbClr val="000000"/>
                </a:solidFill>
                <a:latin typeface="Perpetua"/>
              </a:rPr>
              <a:t> </a:t>
            </a:r>
            <a:r>
              <a:rPr lang="en-US" sz="2400" dirty="0" err="1">
                <a:solidFill>
                  <a:srgbClr val="000000"/>
                </a:solidFill>
                <a:latin typeface="Perpetua"/>
              </a:rPr>
              <a:t>accesos</a:t>
            </a:r>
            <a:r>
              <a:rPr lang="en-US" sz="2400" dirty="0">
                <a:solidFill>
                  <a:srgbClr val="000000"/>
                </a:solidFill>
                <a:latin typeface="Perpetua"/>
              </a:rPr>
              <a:t> a bytes, words, etc.</a:t>
            </a:r>
            <a:endParaRPr dirty="0"/>
          </a:p>
          <a:p>
            <a:pPr>
              <a:lnSpc>
                <a:spcPct val="100000"/>
              </a:lnSpc>
            </a:pPr>
            <a:endParaRPr dirty="0"/>
          </a:p>
          <a:p>
            <a:pPr>
              <a:lnSpc>
                <a:spcPct val="100000"/>
              </a:lnSpc>
            </a:pPr>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Enteros</a:t>
            </a:r>
            <a:endParaRPr/>
          </a:p>
        </p:txBody>
      </p:sp>
      <p:sp>
        <p:nvSpPr>
          <p:cNvPr id="269"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Pueden ser sin signo (unsigned) o con signo (signed)</a:t>
            </a:r>
            <a:endParaRPr/>
          </a:p>
          <a:p>
            <a:pPr>
              <a:lnSpc>
                <a:spcPct val="100000"/>
              </a:lnSpc>
              <a:buSzPct val="25000"/>
              <a:buFont typeface="Wingdings 2" charset="2"/>
              <a:buChar char=""/>
            </a:pPr>
            <a:r>
              <a:rPr lang="en-US" sz="2600">
                <a:solidFill>
                  <a:srgbClr val="000000"/>
                </a:solidFill>
                <a:latin typeface="Perpetua"/>
              </a:rPr>
              <a:t>Tienen un tamaño finito que depende de la cantidad de bits que se utilice para su representación.</a:t>
            </a:r>
            <a:endParaRPr/>
          </a:p>
          <a:p>
            <a:pPr>
              <a:lnSpc>
                <a:spcPct val="100000"/>
              </a:lnSpc>
              <a:buSzPct val="25000"/>
              <a:buFont typeface="Wingdings 2" charset="2"/>
              <a:buChar char=""/>
            </a:pPr>
            <a:r>
              <a:rPr lang="en-US" sz="2600">
                <a:solidFill>
                  <a:srgbClr val="000000"/>
                </a:solidFill>
                <a:latin typeface="Perpetua"/>
              </a:rPr>
              <a:t>La cantidad de bits que se utilizan para la representación de los enteros puede variar dependiendo del sistema por lo general  para el caso de datos long en C.</a:t>
            </a:r>
            <a:endParaRPr/>
          </a:p>
          <a:p>
            <a:pPr>
              <a:lnSpc>
                <a:spcPct val="100000"/>
              </a:lnSpc>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Enteros</a:t>
            </a:r>
            <a:endParaRPr/>
          </a:p>
        </p:txBody>
      </p:sp>
      <p:pic>
        <p:nvPicPr>
          <p:cNvPr id="271" name="Picture 2"/>
          <p:cNvPicPr/>
          <p:nvPr/>
        </p:nvPicPr>
        <p:blipFill>
          <a:blip r:embed="rId2" cstate="print"/>
          <a:stretch>
            <a:fillRect/>
          </a:stretch>
        </p:blipFill>
        <p:spPr>
          <a:xfrm>
            <a:off x="1314360" y="1995480"/>
            <a:ext cx="6971760" cy="34758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Enteros</a:t>
            </a:r>
            <a:endParaRPr/>
          </a:p>
        </p:txBody>
      </p:sp>
      <p:pic>
        <p:nvPicPr>
          <p:cNvPr id="273" name="Picture 2"/>
          <p:cNvPicPr/>
          <p:nvPr/>
        </p:nvPicPr>
        <p:blipFill>
          <a:blip r:embed="rId2" cstate="print"/>
          <a:stretch>
            <a:fillRect/>
          </a:stretch>
        </p:blipFill>
        <p:spPr>
          <a:xfrm>
            <a:off x="1395360" y="2004840"/>
            <a:ext cx="6809760" cy="345672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Enteros</a:t>
            </a:r>
            <a:endParaRPr/>
          </a:p>
        </p:txBody>
      </p:sp>
      <p:pic>
        <p:nvPicPr>
          <p:cNvPr id="275" name="Picture 2"/>
          <p:cNvPicPr/>
          <p:nvPr/>
        </p:nvPicPr>
        <p:blipFill>
          <a:blip r:embed="rId2" cstate="print"/>
          <a:stretch>
            <a:fillRect/>
          </a:stretch>
        </p:blipFill>
        <p:spPr>
          <a:xfrm>
            <a:off x="1457280" y="1995480"/>
            <a:ext cx="6685920" cy="34758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REPRESENTACIÓN DE NÚMEROS ENTEROS SIN SIGNO.  </a:t>
            </a:r>
            <a:endParaRPr/>
          </a:p>
        </p:txBody>
      </p:sp>
      <p:pic>
        <p:nvPicPr>
          <p:cNvPr id="277" name="Picture 2"/>
          <p:cNvPicPr/>
          <p:nvPr/>
        </p:nvPicPr>
        <p:blipFill>
          <a:blip r:embed="rId2" cstate="print"/>
          <a:stretch>
            <a:fillRect/>
          </a:stretch>
        </p:blipFill>
        <p:spPr>
          <a:xfrm>
            <a:off x="1033560" y="1676520"/>
            <a:ext cx="7533720" cy="42663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sz="3600" dirty="0"/>
              <a:t>Perspectiva Histórica </a:t>
            </a:r>
            <a:br>
              <a:rPr lang="es-DO" dirty="0"/>
            </a:br>
            <a:r>
              <a:rPr lang="es-DO" b="1" dirty="0"/>
              <a:t>Dispositivos Computacionales</a:t>
            </a:r>
          </a:p>
        </p:txBody>
      </p:sp>
      <p:sp>
        <p:nvSpPr>
          <p:cNvPr id="3" name="Content Placeholder 2"/>
          <p:cNvSpPr>
            <a:spLocks noGrp="1"/>
          </p:cNvSpPr>
          <p:nvPr>
            <p:ph idx="4294967295"/>
          </p:nvPr>
        </p:nvSpPr>
        <p:spPr>
          <a:xfrm>
            <a:off x="457200" y="1600200"/>
            <a:ext cx="8229240" cy="4525963"/>
          </a:xfrm>
          <a:prstGeom prst="rect">
            <a:avLst/>
          </a:prstGeom>
        </p:spPr>
        <p:txBody>
          <a:bodyPr>
            <a:normAutofit/>
          </a:bodyPr>
          <a:lstStyle/>
          <a:p>
            <a:r>
              <a:rPr lang="es-DO" sz="2800" dirty="0"/>
              <a:t>La idea de desarrollar dispositivos computacionales </a:t>
            </a:r>
          </a:p>
          <a:p>
            <a:r>
              <a:rPr lang="es-DO" sz="2800" dirty="0"/>
              <a:t>no es nada nueva. </a:t>
            </a:r>
          </a:p>
          <a:p>
            <a:r>
              <a:rPr lang="es-DO" sz="2800" dirty="0"/>
              <a:t>Unos cuantos ejemplos cronológicos pueden darnos </a:t>
            </a:r>
          </a:p>
          <a:p>
            <a:r>
              <a:rPr lang="es-DO" sz="2800" dirty="0"/>
              <a:t>la idea de que esta practica es tan vieja como la </a:t>
            </a:r>
          </a:p>
          <a:p>
            <a:r>
              <a:rPr lang="es-DO" sz="2800" dirty="0"/>
              <a:t>humanidad en si misma.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740" y="4343400"/>
            <a:ext cx="757237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46735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CÁLCULO DEL VALOR DE UN ENTERO SIN SIGNO </a:t>
            </a:r>
            <a:endParaRPr/>
          </a:p>
        </p:txBody>
      </p:sp>
      <p:pic>
        <p:nvPicPr>
          <p:cNvPr id="279" name="Picture 2"/>
          <p:cNvPicPr/>
          <p:nvPr/>
        </p:nvPicPr>
        <p:blipFill>
          <a:blip r:embed="rId2" cstate="print"/>
          <a:stretch>
            <a:fillRect/>
          </a:stretch>
        </p:blipFill>
        <p:spPr>
          <a:xfrm>
            <a:off x="838080" y="2133720"/>
            <a:ext cx="7771680" cy="32760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ENTERO CON SIGNO </a:t>
            </a:r>
            <a:endParaRPr/>
          </a:p>
        </p:txBody>
      </p:sp>
      <p:sp>
        <p:nvSpPr>
          <p:cNvPr id="281" name="CustomShape 2"/>
          <p:cNvSpPr/>
          <p:nvPr/>
        </p:nvSpPr>
        <p:spPr>
          <a:xfrm>
            <a:off x="914400" y="1447920"/>
            <a:ext cx="7771680" cy="457128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En este el bit mas significativo de la palabra se utiliza para indicar el signo, siendo “0” positivo y “1” negativo.</a:t>
            </a:r>
            <a:endParaRPr/>
          </a:p>
          <a:p>
            <a:pPr>
              <a:lnSpc>
                <a:spcPct val="100000"/>
              </a:lnSpc>
            </a:pPr>
            <a:endParaRPr/>
          </a:p>
          <a:p>
            <a:pPr>
              <a:lnSpc>
                <a:spcPct val="100000"/>
              </a:lnSpc>
              <a:buSzPct val="25000"/>
              <a:buFont typeface="Arial"/>
              <a:buChar char="•"/>
            </a:pPr>
            <a:r>
              <a:rPr lang="en-US" sz="2600">
                <a:solidFill>
                  <a:srgbClr val="000000"/>
                </a:solidFill>
                <a:latin typeface="Perpetua"/>
              </a:rPr>
              <a:t>La forma mas utilizada para representarlos es  el complemento a 2.</a:t>
            </a:r>
            <a:endParaRPr/>
          </a:p>
          <a:p>
            <a:pPr>
              <a:lnSpc>
                <a:spcPct val="100000"/>
              </a:lnSpc>
              <a:buSzPct val="25000"/>
              <a:buFont typeface="Arial"/>
              <a:buChar char="•"/>
            </a:pPr>
            <a:r>
              <a:rPr lang="en-US" sz="2600">
                <a:solidFill>
                  <a:srgbClr val="000000"/>
                </a:solidFill>
                <a:latin typeface="Perpetua"/>
              </a:rPr>
              <a:t>Otras formas de representarlos son el complemento a 1 y el uso de Signo y magnitud. Cabe considerar que en ambos casos el número cero tiene 2 representaciones.</a:t>
            </a:r>
            <a:endParaRPr/>
          </a:p>
          <a:p>
            <a:pPr>
              <a:lnSpc>
                <a:spcPct val="100000"/>
              </a:lnSpc>
            </a:pPr>
            <a:endParaRPr/>
          </a:p>
          <a:p>
            <a:pPr>
              <a:lnSpc>
                <a:spcPct val="100000"/>
              </a:lnSpc>
            </a:pPr>
            <a:endParaRPr/>
          </a:p>
          <a:p>
            <a:pPr>
              <a:lnSpc>
                <a:spcPct val="100000"/>
              </a:lnSpc>
            </a:pPr>
            <a:endParaRPr/>
          </a:p>
          <a:p>
            <a:pPr>
              <a:lnSpc>
                <a:spcPct val="100000"/>
              </a:lnSpc>
            </a:pP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REPRESENTACIÓN DE NÚMEROS ENTEROS CON SIGNO. </a:t>
            </a:r>
            <a:endParaRPr/>
          </a:p>
        </p:txBody>
      </p:sp>
      <p:pic>
        <p:nvPicPr>
          <p:cNvPr id="283" name="Picture 2"/>
          <p:cNvPicPr/>
          <p:nvPr/>
        </p:nvPicPr>
        <p:blipFill>
          <a:blip r:embed="rId2" cstate="print"/>
          <a:stretch>
            <a:fillRect/>
          </a:stretch>
        </p:blipFill>
        <p:spPr>
          <a:xfrm>
            <a:off x="1066680" y="1828800"/>
            <a:ext cx="7771680" cy="358056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914400" y="274680"/>
            <a:ext cx="7771680" cy="114228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CÁLCULO DEL VALOR DE UN ENTERO CON SIGNO </a:t>
            </a:r>
            <a:endParaRPr/>
          </a:p>
        </p:txBody>
      </p:sp>
      <p:pic>
        <p:nvPicPr>
          <p:cNvPr id="285" name="Picture 2"/>
          <p:cNvPicPr/>
          <p:nvPr/>
        </p:nvPicPr>
        <p:blipFill>
          <a:blip r:embed="rId2" cstate="print"/>
          <a:stretch>
            <a:fillRect/>
          </a:stretch>
        </p:blipFill>
        <p:spPr>
          <a:xfrm>
            <a:off x="1533600" y="1752480"/>
            <a:ext cx="6533280" cy="2361600"/>
          </a:xfrm>
          <a:prstGeom prst="rect">
            <a:avLst/>
          </a:prstGeom>
        </p:spPr>
      </p:pic>
      <p:sp>
        <p:nvSpPr>
          <p:cNvPr id="286" name="TextShape 2"/>
          <p:cNvSpPr txBox="1"/>
          <p:nvPr/>
        </p:nvSpPr>
        <p:spPr>
          <a:xfrm>
            <a:off x="914400" y="274680"/>
            <a:ext cx="7771680" cy="1142640"/>
          </a:xfrm>
          <a:prstGeom prst="rect">
            <a:avLst/>
          </a:prstGeom>
        </p:spPr>
        <p:txBody>
          <a:bodyPr lIns="0" tIns="0" rIns="0" bIns="0" anchor="ctr"/>
          <a:lstStyle/>
          <a:p>
            <a:endParaRPr/>
          </a:p>
        </p:txBody>
      </p:sp>
      <p:sp>
        <p:nvSpPr>
          <p:cNvPr id="287" name="TextShape 3"/>
          <p:cNvSpPr txBox="1"/>
          <p:nvPr/>
        </p:nvSpPr>
        <p:spPr>
          <a:xfrm>
            <a:off x="914400" y="4038480"/>
            <a:ext cx="7771680" cy="1976760"/>
          </a:xfrm>
          <a:prstGeom prst="rect">
            <a:avLst/>
          </a:prstGeom>
        </p:spPr>
        <p:txBody>
          <a:bodyPr lIns="0" tIns="0" rIns="0" bIns="0"/>
          <a:lstStyle/>
          <a:p>
            <a:pPr>
              <a:lnSpc>
                <a:spcPct val="100000"/>
              </a:lnSpc>
              <a:buSzPct val="25000"/>
              <a:buFont typeface="Arial"/>
              <a:buChar char="•"/>
            </a:pPr>
            <a:r>
              <a:rPr lang="en-US" sz="3200">
                <a:solidFill>
                  <a:srgbClr val="000000"/>
                </a:solidFill>
                <a:latin typeface="Perpetua"/>
              </a:rPr>
              <a:t>El signo tiene un valor de -2^(n-1)</a:t>
            </a:r>
            <a:endParaRPr/>
          </a:p>
          <a:p>
            <a:pPr>
              <a:lnSpc>
                <a:spcPct val="100000"/>
              </a:lnSpc>
              <a:buSzPct val="25000"/>
              <a:buFont typeface="Wingdings 2" charset="2"/>
              <a:buChar char=""/>
            </a:pPr>
            <a:r>
              <a:rPr lang="en-US" sz="3200">
                <a:solidFill>
                  <a:srgbClr val="000000"/>
                </a:solidFill>
                <a:latin typeface="Perpetua"/>
              </a:rPr>
              <a:t>  donde n es el número de	 bits utilizados para </a:t>
            </a:r>
            <a:endParaRPr/>
          </a:p>
          <a:p>
            <a:pPr>
              <a:lnSpc>
                <a:spcPct val="100000"/>
              </a:lnSpc>
              <a:buSzPct val="25000"/>
              <a:buFont typeface="Wingdings 2" charset="2"/>
              <a:buChar char=""/>
            </a:pPr>
            <a:r>
              <a:rPr lang="en-US" sz="3200">
                <a:solidFill>
                  <a:srgbClr val="000000"/>
                </a:solidFill>
                <a:latin typeface="Perpetua"/>
              </a:rPr>
              <a:t>  representar el número (incluyendo el signo). </a:t>
            </a:r>
            <a:endParaRPr/>
          </a:p>
        </p:txBody>
      </p:sp>
      <p:sp>
        <p:nvSpPr>
          <p:cNvPr id="288" name="TextShape 4"/>
          <p:cNvSpPr txBox="1"/>
          <p:nvPr/>
        </p:nvSpPr>
        <p:spPr>
          <a:xfrm>
            <a:off x="914400" y="3835440"/>
            <a:ext cx="7771680" cy="2179800"/>
          </a:xfrm>
          <a:prstGeom prst="rect">
            <a:avLst/>
          </a:prstGeom>
        </p:spPr>
        <p:txBody>
          <a:bodyPr lIns="0" tIns="0" rIns="0" bIns="0"/>
          <a:lstStyle/>
          <a:p>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CONVERSION DE NUMEROS</a:t>
            </a:r>
            <a:endParaRPr/>
          </a:p>
        </p:txBody>
      </p:sp>
      <p:sp>
        <p:nvSpPr>
          <p:cNvPr id="290"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En las conversiones números con signo a números sin signo el valor numérico cambia sin embargo el valor en binario se mantiene, es decir, se cambia la forma en que se interpreta una cantidad.</a:t>
            </a:r>
            <a:endParaRPr/>
          </a:p>
          <a:p>
            <a:pPr>
              <a:lnSpc>
                <a:spcPct val="100000"/>
              </a:lnSpc>
              <a:buSzPct val="25000"/>
              <a:buFont typeface="Wingdings 2" charset="2"/>
              <a:buChar char=""/>
            </a:pPr>
            <a:r>
              <a:rPr lang="en-US" sz="2600">
                <a:solidFill>
                  <a:srgbClr val="000000"/>
                </a:solidFill>
                <a:latin typeface="Perpetua"/>
              </a:rPr>
              <a:t>Ej: si usted tiene en memoria el #1101, este se interpretará como -3 si se asume con signo y como 0xD (13) si se asume como sin signo.</a:t>
            </a:r>
            <a:endParaRPr/>
          </a:p>
          <a:p>
            <a:pPr>
              <a:lnSpc>
                <a:spcPct val="100000"/>
              </a:lnSpc>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Picture 2"/>
          <p:cNvPicPr/>
          <p:nvPr/>
        </p:nvPicPr>
        <p:blipFill>
          <a:blip r:embed="rId2" cstate="print"/>
          <a:stretch>
            <a:fillRect/>
          </a:stretch>
        </p:blipFill>
        <p:spPr>
          <a:xfrm>
            <a:off x="1905120" y="2057400"/>
            <a:ext cx="5447880" cy="952200"/>
          </a:xfrm>
          <a:prstGeom prst="rect">
            <a:avLst/>
          </a:prstGeom>
        </p:spPr>
      </p:pic>
      <p:sp>
        <p:nvSpPr>
          <p:cNvPr id="292"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CONVERSION DE NUMEROS</a:t>
            </a:r>
            <a:endParaRPr/>
          </a:p>
        </p:txBody>
      </p:sp>
      <p:pic>
        <p:nvPicPr>
          <p:cNvPr id="293" name="Picture 4"/>
          <p:cNvPicPr/>
          <p:nvPr/>
        </p:nvPicPr>
        <p:blipFill>
          <a:blip r:embed="rId3" cstate="print"/>
          <a:stretch>
            <a:fillRect/>
          </a:stretch>
        </p:blipFill>
        <p:spPr>
          <a:xfrm>
            <a:off x="1809720" y="3867120"/>
            <a:ext cx="5524200" cy="1009440"/>
          </a:xfrm>
          <a:prstGeom prst="rect">
            <a:avLst/>
          </a:prstGeom>
        </p:spPr>
      </p:pic>
      <p:sp>
        <p:nvSpPr>
          <p:cNvPr id="294" name="CustomShape 2"/>
          <p:cNvSpPr/>
          <p:nvPr/>
        </p:nvSpPr>
        <p:spPr>
          <a:xfrm>
            <a:off x="1905120" y="1371600"/>
            <a:ext cx="5486040" cy="364680"/>
          </a:xfrm>
          <a:prstGeom prst="rect">
            <a:avLst/>
          </a:prstGeom>
        </p:spPr>
        <p:txBody>
          <a:bodyPr lIns="90000" tIns="45000" rIns="90000" bIns="45000"/>
          <a:lstStyle/>
          <a:p>
            <a:pPr>
              <a:lnSpc>
                <a:spcPct val="100000"/>
              </a:lnSpc>
            </a:pPr>
            <a:r>
              <a:rPr lang="en-US">
                <a:solidFill>
                  <a:srgbClr val="000000"/>
                </a:solidFill>
                <a:latin typeface="Perpetua"/>
              </a:rPr>
              <a:t>Cálculo de numero sin signo</a:t>
            </a:r>
            <a:endParaRPr/>
          </a:p>
        </p:txBody>
      </p:sp>
      <p:sp>
        <p:nvSpPr>
          <p:cNvPr id="295" name="CustomShape 3"/>
          <p:cNvSpPr/>
          <p:nvPr/>
        </p:nvSpPr>
        <p:spPr>
          <a:xfrm>
            <a:off x="1905120" y="3288240"/>
            <a:ext cx="5486040" cy="364680"/>
          </a:xfrm>
          <a:prstGeom prst="rect">
            <a:avLst/>
          </a:prstGeom>
        </p:spPr>
        <p:txBody>
          <a:bodyPr lIns="90000" tIns="45000" rIns="90000" bIns="45000"/>
          <a:lstStyle/>
          <a:p>
            <a:pPr>
              <a:lnSpc>
                <a:spcPct val="100000"/>
              </a:lnSpc>
            </a:pPr>
            <a:r>
              <a:rPr lang="en-US">
                <a:solidFill>
                  <a:srgbClr val="000000"/>
                </a:solidFill>
                <a:latin typeface="Perpetua"/>
              </a:rPr>
              <a:t>Cálculo de numero con signo</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CONVERSION DE NUMEROS</a:t>
            </a:r>
            <a:endParaRPr/>
          </a:p>
        </p:txBody>
      </p:sp>
      <p:pic>
        <p:nvPicPr>
          <p:cNvPr id="297" name="Picture 2"/>
          <p:cNvPicPr/>
          <p:nvPr/>
        </p:nvPicPr>
        <p:blipFill>
          <a:blip r:embed="rId2" cstate="print"/>
          <a:stretch>
            <a:fillRect/>
          </a:stretch>
        </p:blipFill>
        <p:spPr>
          <a:xfrm>
            <a:off x="1143000" y="2514600"/>
            <a:ext cx="2371320" cy="657000"/>
          </a:xfrm>
          <a:prstGeom prst="rect">
            <a:avLst/>
          </a:prstGeom>
        </p:spPr>
      </p:pic>
      <p:pic>
        <p:nvPicPr>
          <p:cNvPr id="298" name="Picture 3"/>
          <p:cNvPicPr/>
          <p:nvPr/>
        </p:nvPicPr>
        <p:blipFill>
          <a:blip r:embed="rId3" cstate="print"/>
          <a:stretch>
            <a:fillRect/>
          </a:stretch>
        </p:blipFill>
        <p:spPr>
          <a:xfrm>
            <a:off x="1066680" y="4419720"/>
            <a:ext cx="2714400" cy="70452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Expansión de números.</a:t>
            </a:r>
            <a:endParaRPr/>
          </a:p>
        </p:txBody>
      </p:sp>
      <p:sp>
        <p:nvSpPr>
          <p:cNvPr id="300"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dirty="0">
                <a:solidFill>
                  <a:srgbClr val="000000"/>
                </a:solidFill>
                <a:latin typeface="Perpetua"/>
              </a:rPr>
              <a:t>Para la </a:t>
            </a:r>
            <a:r>
              <a:rPr lang="en-US" sz="2600" dirty="0" err="1">
                <a:solidFill>
                  <a:srgbClr val="000000"/>
                </a:solidFill>
                <a:latin typeface="Perpetua"/>
              </a:rPr>
              <a:t>conversión</a:t>
            </a:r>
            <a:r>
              <a:rPr lang="en-US" sz="2600" dirty="0">
                <a:solidFill>
                  <a:srgbClr val="000000"/>
                </a:solidFill>
                <a:latin typeface="Perpetua"/>
              </a:rPr>
              <a:t> de </a:t>
            </a:r>
            <a:r>
              <a:rPr lang="en-US" sz="2600" dirty="0" err="1">
                <a:solidFill>
                  <a:srgbClr val="000000"/>
                </a:solidFill>
                <a:latin typeface="Perpetua"/>
              </a:rPr>
              <a:t>datos</a:t>
            </a:r>
            <a:r>
              <a:rPr lang="en-US" sz="2600" dirty="0">
                <a:solidFill>
                  <a:srgbClr val="000000"/>
                </a:solidFill>
                <a:latin typeface="Perpetua"/>
              </a:rPr>
              <a:t> de </a:t>
            </a:r>
            <a:r>
              <a:rPr lang="en-US" sz="2600" dirty="0" err="1">
                <a:solidFill>
                  <a:srgbClr val="000000"/>
                </a:solidFill>
                <a:latin typeface="Perpetua"/>
              </a:rPr>
              <a:t>diferentes</a:t>
            </a:r>
            <a:r>
              <a:rPr lang="en-US" sz="2600" dirty="0">
                <a:solidFill>
                  <a:srgbClr val="000000"/>
                </a:solidFill>
                <a:latin typeface="Perpetua"/>
              </a:rPr>
              <a:t> </a:t>
            </a:r>
            <a:r>
              <a:rPr lang="en-US" sz="2600" dirty="0" err="1">
                <a:solidFill>
                  <a:srgbClr val="000000"/>
                </a:solidFill>
                <a:latin typeface="Perpetua"/>
              </a:rPr>
              <a:t>tamaños</a:t>
            </a:r>
            <a:r>
              <a:rPr lang="en-US" sz="2600" dirty="0">
                <a:solidFill>
                  <a:srgbClr val="000000"/>
                </a:solidFill>
                <a:latin typeface="Perpetua"/>
              </a:rPr>
              <a:t> se </a:t>
            </a:r>
            <a:r>
              <a:rPr lang="en-US" sz="2600" dirty="0" err="1">
                <a:solidFill>
                  <a:srgbClr val="000000"/>
                </a:solidFill>
                <a:latin typeface="Perpetua"/>
              </a:rPr>
              <a:t>utiliza</a:t>
            </a:r>
            <a:r>
              <a:rPr lang="en-US" sz="2600" dirty="0">
                <a:solidFill>
                  <a:srgbClr val="000000"/>
                </a:solidFill>
                <a:latin typeface="Perpetua"/>
              </a:rPr>
              <a:t> la </a:t>
            </a:r>
            <a:r>
              <a:rPr lang="en-US" sz="2600" dirty="0" err="1">
                <a:solidFill>
                  <a:srgbClr val="000000"/>
                </a:solidFill>
                <a:latin typeface="Perpetua"/>
              </a:rPr>
              <a:t>expansión</a:t>
            </a:r>
            <a:r>
              <a:rPr lang="en-US" sz="2600" dirty="0">
                <a:solidFill>
                  <a:srgbClr val="000000"/>
                </a:solidFill>
                <a:latin typeface="Perpetua"/>
              </a:rPr>
              <a:t>  </a:t>
            </a:r>
            <a:r>
              <a:rPr lang="en-US" sz="2600" dirty="0" err="1">
                <a:solidFill>
                  <a:srgbClr val="000000"/>
                </a:solidFill>
                <a:latin typeface="Perpetua"/>
              </a:rPr>
              <a:t>siempre</a:t>
            </a:r>
            <a:r>
              <a:rPr lang="en-US" sz="2600" dirty="0">
                <a:solidFill>
                  <a:srgbClr val="000000"/>
                </a:solidFill>
                <a:latin typeface="Perpetua"/>
              </a:rPr>
              <a:t> y </a:t>
            </a:r>
            <a:r>
              <a:rPr lang="en-US" sz="2600" dirty="0" err="1">
                <a:solidFill>
                  <a:srgbClr val="000000"/>
                </a:solidFill>
                <a:latin typeface="Perpetua"/>
              </a:rPr>
              <a:t>cuando</a:t>
            </a:r>
            <a:r>
              <a:rPr lang="en-US" sz="2600" dirty="0">
                <a:solidFill>
                  <a:srgbClr val="000000"/>
                </a:solidFill>
                <a:latin typeface="Perpetua"/>
              </a:rPr>
              <a:t> se </a:t>
            </a:r>
            <a:r>
              <a:rPr lang="en-US" sz="2600" dirty="0" err="1">
                <a:solidFill>
                  <a:srgbClr val="000000"/>
                </a:solidFill>
                <a:latin typeface="Perpetua"/>
              </a:rPr>
              <a:t>va</a:t>
            </a:r>
            <a:r>
              <a:rPr lang="en-US" sz="2600" dirty="0">
                <a:solidFill>
                  <a:srgbClr val="000000"/>
                </a:solidFill>
                <a:latin typeface="Perpetua"/>
              </a:rPr>
              <a:t> a </a:t>
            </a:r>
            <a:r>
              <a:rPr lang="en-US" sz="2600" dirty="0" err="1">
                <a:solidFill>
                  <a:srgbClr val="000000"/>
                </a:solidFill>
                <a:latin typeface="Perpetua"/>
              </a:rPr>
              <a:t>convertir</a:t>
            </a:r>
            <a:r>
              <a:rPr lang="en-US" sz="2600" dirty="0">
                <a:solidFill>
                  <a:srgbClr val="000000"/>
                </a:solidFill>
                <a:latin typeface="Perpetua"/>
              </a:rPr>
              <a:t> un </a:t>
            </a:r>
            <a:r>
              <a:rPr lang="en-US" sz="2600" dirty="0" err="1">
                <a:solidFill>
                  <a:srgbClr val="000000"/>
                </a:solidFill>
                <a:latin typeface="Perpetua"/>
              </a:rPr>
              <a:t>número</a:t>
            </a:r>
            <a:r>
              <a:rPr lang="en-US" sz="2600" dirty="0">
                <a:solidFill>
                  <a:srgbClr val="000000"/>
                </a:solidFill>
                <a:latin typeface="Perpetua"/>
              </a:rPr>
              <a:t> representable  </a:t>
            </a:r>
            <a:r>
              <a:rPr lang="en-US" sz="2600" dirty="0" err="1">
                <a:solidFill>
                  <a:srgbClr val="000000"/>
                </a:solidFill>
                <a:latin typeface="Perpetua"/>
              </a:rPr>
              <a:t>en</a:t>
            </a:r>
            <a:r>
              <a:rPr lang="en-US" sz="2600" dirty="0">
                <a:solidFill>
                  <a:srgbClr val="000000"/>
                </a:solidFill>
                <a:latin typeface="Perpetua"/>
              </a:rPr>
              <a:t> la </a:t>
            </a:r>
            <a:r>
              <a:rPr lang="en-US" sz="2600" dirty="0" err="1">
                <a:solidFill>
                  <a:srgbClr val="000000"/>
                </a:solidFill>
                <a:latin typeface="Perpetua"/>
              </a:rPr>
              <a:t>cantidad</a:t>
            </a:r>
            <a:r>
              <a:rPr lang="en-US" sz="2600" dirty="0">
                <a:solidFill>
                  <a:srgbClr val="000000"/>
                </a:solidFill>
                <a:latin typeface="Perpetua"/>
              </a:rPr>
              <a:t> de bits del </a:t>
            </a:r>
            <a:r>
              <a:rPr lang="en-US" sz="2600" dirty="0" err="1">
                <a:solidFill>
                  <a:srgbClr val="000000"/>
                </a:solidFill>
                <a:latin typeface="Perpetua"/>
              </a:rPr>
              <a:t>nuevo</a:t>
            </a:r>
            <a:r>
              <a:rPr lang="en-US" sz="2600" dirty="0">
                <a:solidFill>
                  <a:srgbClr val="000000"/>
                </a:solidFill>
                <a:latin typeface="Perpetua"/>
              </a:rPr>
              <a:t> </a:t>
            </a:r>
            <a:r>
              <a:rPr lang="en-US" sz="2600" dirty="0" err="1">
                <a:solidFill>
                  <a:srgbClr val="000000"/>
                </a:solidFill>
                <a:latin typeface="Perpetua"/>
              </a:rPr>
              <a:t>tamaño</a:t>
            </a:r>
            <a:r>
              <a:rPr lang="en-US" sz="2600" dirty="0">
                <a:solidFill>
                  <a:srgbClr val="000000"/>
                </a:solidFill>
                <a:latin typeface="Perpetua"/>
              </a:rPr>
              <a:t>.</a:t>
            </a:r>
            <a:endParaRPr dirty="0"/>
          </a:p>
          <a:p>
            <a:pPr>
              <a:lnSpc>
                <a:spcPct val="100000"/>
              </a:lnSpc>
              <a:buSzPct val="25000"/>
              <a:buFont typeface="Wingdings 2" charset="2"/>
              <a:buChar char=""/>
            </a:pPr>
            <a:r>
              <a:rPr lang="en-US" sz="2600" dirty="0" err="1">
                <a:solidFill>
                  <a:srgbClr val="000000"/>
                </a:solidFill>
                <a:latin typeface="Perpetua"/>
              </a:rPr>
              <a:t>Considerando</a:t>
            </a:r>
            <a:r>
              <a:rPr lang="en-US" sz="2600" dirty="0">
                <a:solidFill>
                  <a:srgbClr val="000000"/>
                </a:solidFill>
                <a:latin typeface="Perpetua"/>
              </a:rPr>
              <a:t> </a:t>
            </a:r>
            <a:r>
              <a:rPr lang="en-US" sz="2600" dirty="0" err="1">
                <a:solidFill>
                  <a:srgbClr val="000000"/>
                </a:solidFill>
                <a:latin typeface="Perpetua"/>
              </a:rPr>
              <a:t>si</a:t>
            </a:r>
            <a:r>
              <a:rPr lang="en-US" sz="2600" dirty="0">
                <a:solidFill>
                  <a:srgbClr val="000000"/>
                </a:solidFill>
                <a:latin typeface="Perpetua"/>
              </a:rPr>
              <a:t> el valor </a:t>
            </a:r>
            <a:r>
              <a:rPr lang="en-US" sz="2600" dirty="0" err="1">
                <a:solidFill>
                  <a:srgbClr val="000000"/>
                </a:solidFill>
                <a:latin typeface="Perpetua"/>
              </a:rPr>
              <a:t>es</a:t>
            </a:r>
            <a:r>
              <a:rPr lang="en-US" sz="2600" dirty="0">
                <a:solidFill>
                  <a:srgbClr val="000000"/>
                </a:solidFill>
                <a:latin typeface="Perpetua"/>
              </a:rPr>
              <a:t> </a:t>
            </a:r>
            <a:r>
              <a:rPr lang="en-US" sz="2600" dirty="0" err="1">
                <a:solidFill>
                  <a:srgbClr val="000000"/>
                </a:solidFill>
                <a:latin typeface="Perpetua"/>
              </a:rPr>
              <a:t>representado</a:t>
            </a:r>
            <a:r>
              <a:rPr lang="en-US" sz="2600" dirty="0">
                <a:solidFill>
                  <a:srgbClr val="000000"/>
                </a:solidFill>
                <a:latin typeface="Perpetua"/>
              </a:rPr>
              <a:t> con </a:t>
            </a:r>
            <a:r>
              <a:rPr lang="en-US" sz="2600" dirty="0" err="1">
                <a:solidFill>
                  <a:srgbClr val="000000"/>
                </a:solidFill>
                <a:latin typeface="Perpetua"/>
              </a:rPr>
              <a:t>signo</a:t>
            </a:r>
            <a:r>
              <a:rPr lang="en-US" sz="2600" dirty="0">
                <a:solidFill>
                  <a:srgbClr val="000000"/>
                </a:solidFill>
                <a:latin typeface="Perpetua"/>
              </a:rPr>
              <a:t> o sin </a:t>
            </a:r>
            <a:r>
              <a:rPr lang="en-US" sz="2600" dirty="0" err="1">
                <a:solidFill>
                  <a:srgbClr val="000000"/>
                </a:solidFill>
                <a:latin typeface="Perpetua"/>
              </a:rPr>
              <a:t>signo</a:t>
            </a:r>
            <a:r>
              <a:rPr lang="en-US" sz="2600" dirty="0">
                <a:solidFill>
                  <a:srgbClr val="000000"/>
                </a:solidFill>
                <a:latin typeface="Perpetua"/>
              </a:rPr>
              <a:t>.</a:t>
            </a:r>
            <a:endParaRPr dirty="0"/>
          </a:p>
          <a:p>
            <a:pPr lvl="1">
              <a:lnSpc>
                <a:spcPct val="100000"/>
              </a:lnSpc>
              <a:buSzPct val="25000"/>
              <a:buFont typeface="StarSymbol"/>
              <a:buChar char=""/>
            </a:pPr>
            <a:r>
              <a:rPr lang="en-US" sz="2400" dirty="0">
                <a:solidFill>
                  <a:srgbClr val="000000"/>
                </a:solidFill>
                <a:latin typeface="Perpetua"/>
              </a:rPr>
              <a:t>Con </a:t>
            </a:r>
            <a:r>
              <a:rPr lang="en-US" sz="2400" dirty="0" err="1">
                <a:solidFill>
                  <a:srgbClr val="000000"/>
                </a:solidFill>
                <a:latin typeface="Perpetua"/>
              </a:rPr>
              <a:t>signo</a:t>
            </a:r>
            <a:r>
              <a:rPr lang="en-US" sz="2400" dirty="0">
                <a:solidFill>
                  <a:srgbClr val="000000"/>
                </a:solidFill>
                <a:latin typeface="Perpetua"/>
              </a:rPr>
              <a:t> se </a:t>
            </a:r>
            <a:r>
              <a:rPr lang="en-US" sz="2400" dirty="0" err="1">
                <a:solidFill>
                  <a:srgbClr val="000000"/>
                </a:solidFill>
                <a:latin typeface="Perpetua"/>
              </a:rPr>
              <a:t>extiende</a:t>
            </a:r>
            <a:r>
              <a:rPr lang="en-US" sz="2400" dirty="0">
                <a:solidFill>
                  <a:srgbClr val="000000"/>
                </a:solidFill>
                <a:latin typeface="Perpetua"/>
              </a:rPr>
              <a:t> el </a:t>
            </a:r>
            <a:r>
              <a:rPr lang="en-US" sz="2400" dirty="0" err="1">
                <a:solidFill>
                  <a:srgbClr val="000000"/>
                </a:solidFill>
                <a:latin typeface="Perpetua"/>
              </a:rPr>
              <a:t>signo</a:t>
            </a:r>
            <a:r>
              <a:rPr lang="en-US" sz="2400" dirty="0">
                <a:solidFill>
                  <a:srgbClr val="000000"/>
                </a:solidFill>
                <a:latin typeface="Perpetua"/>
              </a:rPr>
              <a:t> hasta </a:t>
            </a:r>
            <a:r>
              <a:rPr lang="en-US" sz="2400" dirty="0" err="1">
                <a:solidFill>
                  <a:srgbClr val="000000"/>
                </a:solidFill>
                <a:latin typeface="Perpetua"/>
              </a:rPr>
              <a:t>alcanzar</a:t>
            </a:r>
            <a:r>
              <a:rPr lang="en-US" sz="2400" dirty="0">
                <a:solidFill>
                  <a:srgbClr val="000000"/>
                </a:solidFill>
                <a:latin typeface="Perpetua"/>
              </a:rPr>
              <a:t> la </a:t>
            </a:r>
            <a:r>
              <a:rPr lang="en-US" sz="2400" dirty="0" err="1">
                <a:solidFill>
                  <a:srgbClr val="000000"/>
                </a:solidFill>
                <a:latin typeface="Perpetua"/>
              </a:rPr>
              <a:t>cantidad</a:t>
            </a:r>
            <a:r>
              <a:rPr lang="en-US" sz="2400" dirty="0">
                <a:solidFill>
                  <a:srgbClr val="000000"/>
                </a:solidFill>
                <a:latin typeface="Perpetua"/>
              </a:rPr>
              <a:t> de bits.</a:t>
            </a:r>
            <a:endParaRPr dirty="0"/>
          </a:p>
          <a:p>
            <a:pPr lvl="1">
              <a:lnSpc>
                <a:spcPct val="100000"/>
              </a:lnSpc>
              <a:buSzPct val="25000"/>
              <a:buFont typeface="StarSymbol"/>
              <a:buChar char=""/>
            </a:pPr>
            <a:r>
              <a:rPr lang="en-US" sz="2400" dirty="0">
                <a:solidFill>
                  <a:srgbClr val="000000"/>
                </a:solidFill>
                <a:latin typeface="Perpetua"/>
              </a:rPr>
              <a:t>Sin </a:t>
            </a:r>
            <a:r>
              <a:rPr lang="en-US" sz="2400" dirty="0" err="1">
                <a:solidFill>
                  <a:srgbClr val="000000"/>
                </a:solidFill>
                <a:latin typeface="Perpetua"/>
              </a:rPr>
              <a:t>signo</a:t>
            </a:r>
            <a:r>
              <a:rPr lang="en-US" sz="2400" dirty="0">
                <a:solidFill>
                  <a:srgbClr val="000000"/>
                </a:solidFill>
                <a:latin typeface="Perpetua"/>
              </a:rPr>
              <a:t> se </a:t>
            </a:r>
            <a:r>
              <a:rPr lang="en-US" sz="2400" dirty="0" err="1">
                <a:solidFill>
                  <a:srgbClr val="000000"/>
                </a:solidFill>
                <a:latin typeface="Perpetua"/>
              </a:rPr>
              <a:t>extiende</a:t>
            </a:r>
            <a:r>
              <a:rPr lang="en-US" sz="2400" dirty="0">
                <a:solidFill>
                  <a:srgbClr val="000000"/>
                </a:solidFill>
                <a:latin typeface="Perpetua"/>
              </a:rPr>
              <a:t> </a:t>
            </a:r>
            <a:r>
              <a:rPr lang="en-US" sz="2400" dirty="0" err="1">
                <a:solidFill>
                  <a:srgbClr val="000000"/>
                </a:solidFill>
                <a:latin typeface="Perpetua"/>
              </a:rPr>
              <a:t>agregando</a:t>
            </a:r>
            <a:r>
              <a:rPr lang="en-US" sz="2400" dirty="0">
                <a:solidFill>
                  <a:srgbClr val="000000"/>
                </a:solidFill>
                <a:latin typeface="Perpetua"/>
              </a:rPr>
              <a:t> ceros.  </a:t>
            </a:r>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Overflow</a:t>
            </a:r>
            <a:endParaRPr/>
          </a:p>
        </p:txBody>
      </p:sp>
      <p:sp>
        <p:nvSpPr>
          <p:cNvPr id="302"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Ocurre cuando al realizarse una operación el resultado de esta sobrepasa el número de bits utilizados para representar una cantidad.</a:t>
            </a:r>
            <a:endParaRPr/>
          </a:p>
          <a:p>
            <a:pPr>
              <a:lnSpc>
                <a:spcPct val="100000"/>
              </a:lnSpc>
              <a:buSzPct val="25000"/>
              <a:buFont typeface="Wingdings 2" charset="2"/>
              <a:buChar char=""/>
            </a:pPr>
            <a:r>
              <a:rPr lang="en-US" sz="2600">
                <a:solidFill>
                  <a:srgbClr val="000000"/>
                </a:solidFill>
                <a:latin typeface="Perpetua"/>
              </a:rPr>
              <a:t>Esto genera errores de funcionamiento en su programa y son errores difíciles de encontrar en muchos casos.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Overflow</a:t>
            </a:r>
            <a:endParaRPr/>
          </a:p>
        </p:txBody>
      </p:sp>
      <p:sp>
        <p:nvSpPr>
          <p:cNvPr id="304" name="TextShape 2"/>
          <p:cNvSpPr txBox="1"/>
          <p:nvPr/>
        </p:nvSpPr>
        <p:spPr>
          <a:xfrm>
            <a:off x="914400" y="1447920"/>
            <a:ext cx="7772040" cy="4571640"/>
          </a:xfrm>
          <a:prstGeom prst="rect">
            <a:avLst/>
          </a:prstGeom>
        </p:spPr>
        <p:txBody>
          <a:bodyPr lIns="90000" tIns="45000" rIns="90000" bIns="45000"/>
          <a:lstStyle/>
          <a:p>
            <a:endParaRPr/>
          </a:p>
        </p:txBody>
      </p:sp>
      <p:pic>
        <p:nvPicPr>
          <p:cNvPr id="305" name="Picture 2"/>
          <p:cNvPicPr/>
          <p:nvPr/>
        </p:nvPicPr>
        <p:blipFill>
          <a:blip r:embed="rId2" cstate="print"/>
          <a:stretch>
            <a:fillRect/>
          </a:stretch>
        </p:blipFill>
        <p:spPr>
          <a:xfrm>
            <a:off x="1481040" y="1866960"/>
            <a:ext cx="6638400" cy="3733560"/>
          </a:xfrm>
          <a:prstGeom prst="rect">
            <a:avLst/>
          </a:prstGeom>
        </p:spPr>
      </p:pic>
      <p:pic>
        <p:nvPicPr>
          <p:cNvPr id="306" name="Picture 2"/>
          <p:cNvPicPr/>
          <p:nvPr/>
        </p:nvPicPr>
        <p:blipFill>
          <a:blip r:embed="rId2" cstate="print"/>
          <a:stretch>
            <a:fillRect/>
          </a:stretch>
        </p:blipFill>
        <p:spPr>
          <a:xfrm>
            <a:off x="1633680" y="2019240"/>
            <a:ext cx="6638400" cy="37335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DO" sz="3600" dirty="0"/>
              <a:t>Perspectiva Histórica </a:t>
            </a:r>
            <a:br>
              <a:rPr lang="es-DO" dirty="0"/>
            </a:br>
            <a:r>
              <a:rPr lang="es-DO" b="1" dirty="0"/>
              <a:t>25,000AC: Huesos con muescas</a:t>
            </a:r>
            <a:endParaRPr lang="es-DO" dirty="0"/>
          </a:p>
        </p:txBody>
      </p:sp>
      <p:sp>
        <p:nvSpPr>
          <p:cNvPr id="3" name="Content Placeholder 2"/>
          <p:cNvSpPr>
            <a:spLocks noGrp="1"/>
          </p:cNvSpPr>
          <p:nvPr>
            <p:ph idx="4294967295"/>
          </p:nvPr>
        </p:nvSpPr>
        <p:spPr>
          <a:xfrm>
            <a:off x="457200" y="1600201"/>
            <a:ext cx="4724400" cy="2667000"/>
          </a:xfrm>
          <a:prstGeom prst="rect">
            <a:avLst/>
          </a:prstGeom>
        </p:spPr>
        <p:txBody>
          <a:bodyPr/>
          <a:lstStyle/>
          <a:p>
            <a:r>
              <a:rPr lang="es-ES" dirty="0"/>
              <a:t>Hueso de </a:t>
            </a:r>
            <a:r>
              <a:rPr lang="es-ES" dirty="0" err="1"/>
              <a:t>Ishango</a:t>
            </a:r>
            <a:endParaRPr lang="es-ES" dirty="0"/>
          </a:p>
          <a:p>
            <a:pPr lvl="1"/>
            <a:r>
              <a:rPr lang="es-ES" sz="2000" dirty="0"/>
              <a:t>Encontrados en el Congo África de entre 25,000 y el 20,000AC.</a:t>
            </a:r>
          </a:p>
          <a:p>
            <a:pPr lvl="1"/>
            <a:r>
              <a:rPr lang="es-ES" sz="2000" dirty="0"/>
              <a:t>Calendarios lunares.</a:t>
            </a:r>
          </a:p>
          <a:p>
            <a:pPr lvl="1"/>
            <a:r>
              <a:rPr lang="es-ES" sz="2000" dirty="0"/>
              <a:t>Cálculos matemáticos.</a:t>
            </a:r>
          </a:p>
          <a:p>
            <a:pPr lvl="1"/>
            <a:endParaRPr lang="es-ES" sz="2000" dirty="0"/>
          </a:p>
        </p:txBody>
      </p:sp>
      <p:pic>
        <p:nvPicPr>
          <p:cNvPr id="2050" name="Picture 2" descr="http://upload.wikimedia.org/wikipedia/commons/e/ef/IshangoColumn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943349"/>
            <a:ext cx="381000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1447800"/>
            <a:ext cx="207645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765964"/>
            <a:ext cx="762952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5491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Números fraccionarios </a:t>
            </a:r>
            <a:endParaRPr/>
          </a:p>
        </p:txBody>
      </p:sp>
      <p:sp>
        <p:nvSpPr>
          <p:cNvPr id="308" name="TextShape 2"/>
          <p:cNvSpPr txBox="1"/>
          <p:nvPr/>
        </p:nvSpPr>
        <p:spPr>
          <a:xfrm>
            <a:off x="914400" y="1447920"/>
            <a:ext cx="7772040" cy="472392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Es una forma de representar cantidades reales teniendo números enteros a la izquierda del punto, y fracciones de estos a la derecha del punto.</a:t>
            </a:r>
            <a:endParaRPr/>
          </a:p>
          <a:p>
            <a:pPr>
              <a:lnSpc>
                <a:spcPct val="100000"/>
              </a:lnSpc>
            </a:pPr>
            <a:endParaRPr/>
          </a:p>
          <a:p>
            <a:pPr>
              <a:lnSpc>
                <a:spcPct val="100000"/>
              </a:lnSpc>
              <a:buSzPct val="25000"/>
              <a:buFont typeface="Wingdings 2" charset="2"/>
              <a:buChar char=""/>
            </a:pPr>
            <a:r>
              <a:rPr lang="en-US" sz="2600">
                <a:solidFill>
                  <a:srgbClr val="000000"/>
                </a:solidFill>
                <a:latin typeface="Perpetua"/>
              </a:rPr>
              <a:t>Se utilizan potencias de 10 para representar los números enteros a la izquierda del “.”  y potencias de 10 negativas para representar números a la derecha de él.</a:t>
            </a:r>
            <a:endParaRPr/>
          </a:p>
          <a:p>
            <a:pPr>
              <a:lnSpc>
                <a:spcPct val="100000"/>
              </a:lnSpc>
            </a:pPr>
            <a:endParaRPr/>
          </a:p>
          <a:p>
            <a:pPr>
              <a:lnSpc>
                <a:spcPct val="100000"/>
              </a:lnSpc>
              <a:buSzPct val="25000"/>
              <a:buFont typeface="Wingdings 2" charset="2"/>
              <a:buChar char=""/>
            </a:pPr>
            <a:r>
              <a:rPr lang="en-US" sz="2600">
                <a:solidFill>
                  <a:srgbClr val="000000"/>
                </a:solidFill>
                <a:latin typeface="Perpetua"/>
              </a:rPr>
              <a:t>Ej:12.34 </a:t>
            </a:r>
            <a:r>
              <a:rPr lang="en-US" sz="2600">
                <a:solidFill>
                  <a:srgbClr val="000000"/>
                </a:solidFill>
                <a:latin typeface="Wingdings"/>
              </a:rPr>
              <a:t></a:t>
            </a:r>
            <a:r>
              <a:rPr lang="en-US" sz="2600">
                <a:solidFill>
                  <a:srgbClr val="000000"/>
                </a:solidFill>
                <a:latin typeface="Perpetua"/>
              </a:rPr>
              <a:t> es igual a 1x10^1+2x10^0+3x10^-1+4x10^-2. </a:t>
            </a:r>
            <a:endParaRPr/>
          </a:p>
          <a:p>
            <a:pPr>
              <a:lnSpc>
                <a:spcPct val="100000"/>
              </a:lnSpc>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914400" y="228600"/>
            <a:ext cx="7772040" cy="1142640"/>
          </a:xfrm>
          <a:prstGeom prst="rect">
            <a:avLst/>
          </a:prstGeom>
        </p:spPr>
        <p:txBody>
          <a:bodyPr lIns="90000" tIns="45000" rIns="90000" bIns="91440" anchor="b"/>
          <a:lstStyle/>
          <a:p>
            <a:pPr>
              <a:lnSpc>
                <a:spcPct val="100000"/>
              </a:lnSpc>
            </a:pPr>
            <a:r>
              <a:rPr lang="en-US" sz="4000">
                <a:solidFill>
                  <a:srgbClr val="696464"/>
                </a:solidFill>
                <a:latin typeface="Franklin Gothic Book"/>
              </a:rPr>
              <a:t>Números fraccionarios  Binarios</a:t>
            </a:r>
            <a:endParaRPr/>
          </a:p>
        </p:txBody>
      </p:sp>
      <p:sp>
        <p:nvSpPr>
          <p:cNvPr id="310" name="TextShape 2"/>
          <p:cNvSpPr txBox="1"/>
          <p:nvPr/>
        </p:nvSpPr>
        <p:spPr>
          <a:xfrm>
            <a:off x="914400" y="1447920"/>
            <a:ext cx="7772040" cy="144756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Utilizando  el mismo formato anterior , pero utilizando la base 2 (binario) podemos representar los números fraccionarios en binario. </a:t>
            </a:r>
            <a:endParaRPr/>
          </a:p>
          <a:p>
            <a:pPr>
              <a:lnSpc>
                <a:spcPct val="100000"/>
              </a:lnSpc>
            </a:pPr>
            <a:endParaRPr/>
          </a:p>
        </p:txBody>
      </p:sp>
      <p:pic>
        <p:nvPicPr>
          <p:cNvPr id="311" name="Picture 3"/>
          <p:cNvPicPr/>
          <p:nvPr/>
        </p:nvPicPr>
        <p:blipFill>
          <a:blip r:embed="rId2" cstate="print"/>
          <a:stretch>
            <a:fillRect/>
          </a:stretch>
        </p:blipFill>
        <p:spPr>
          <a:xfrm>
            <a:off x="1066680" y="2894400"/>
            <a:ext cx="7238520" cy="313488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Números fraccionarios  Binarios</a:t>
            </a:r>
            <a:endParaRPr/>
          </a:p>
        </p:txBody>
      </p:sp>
      <p:sp>
        <p:nvSpPr>
          <p:cNvPr id="313"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Por lo que si tenemos el número binario : 101.</a:t>
            </a:r>
            <a:r>
              <a:rPr lang="en-US" sz="2600">
                <a:solidFill>
                  <a:srgbClr val="FF0000"/>
                </a:solidFill>
                <a:latin typeface="Perpetua"/>
              </a:rPr>
              <a:t>11b</a:t>
            </a:r>
            <a:endParaRPr/>
          </a:p>
          <a:p>
            <a:pPr>
              <a:lnSpc>
                <a:spcPct val="100000"/>
              </a:lnSpc>
            </a:pPr>
            <a:r>
              <a:rPr lang="en-US" sz="2600">
                <a:solidFill>
                  <a:srgbClr val="000000"/>
                </a:solidFill>
                <a:latin typeface="Perpetua"/>
              </a:rPr>
              <a:t>	El valor en decimal de este se calcularía :</a:t>
            </a:r>
            <a:endParaRPr/>
          </a:p>
          <a:p>
            <a:pPr>
              <a:lnSpc>
                <a:spcPct val="100000"/>
              </a:lnSpc>
            </a:pPr>
            <a:r>
              <a:rPr lang="en-US" sz="2600">
                <a:solidFill>
                  <a:srgbClr val="000000"/>
                </a:solidFill>
                <a:latin typeface="Perpetua"/>
              </a:rPr>
              <a:t>2^2x1+2^1x0+2^0x1+</a:t>
            </a:r>
            <a:r>
              <a:rPr lang="en-US" sz="2600">
                <a:solidFill>
                  <a:srgbClr val="FF0000"/>
                </a:solidFill>
                <a:latin typeface="Perpetua"/>
              </a:rPr>
              <a:t>1x2^-1+1x2^-2=</a:t>
            </a:r>
            <a:r>
              <a:rPr lang="en-US" sz="2600">
                <a:solidFill>
                  <a:srgbClr val="000000"/>
                </a:solidFill>
                <a:latin typeface="Perpetua"/>
              </a:rPr>
              <a:t>5+</a:t>
            </a:r>
            <a:r>
              <a:rPr lang="en-US" sz="2600">
                <a:solidFill>
                  <a:srgbClr val="FF0000"/>
                </a:solidFill>
                <a:latin typeface="Perpetua"/>
              </a:rPr>
              <a:t>1/2+1/4</a:t>
            </a:r>
            <a:endParaRPr/>
          </a:p>
          <a:p>
            <a:pPr>
              <a:lnSpc>
                <a:spcPct val="100000"/>
              </a:lnSpc>
            </a:pPr>
            <a:endParaRPr/>
          </a:p>
          <a:p>
            <a:pPr>
              <a:lnSpc>
                <a:spcPct val="100000"/>
              </a:lnSpc>
              <a:buSzPct val="25000"/>
              <a:buFont typeface="Wingdings 2" charset="2"/>
              <a:buChar char=""/>
            </a:pPr>
            <a:r>
              <a:rPr lang="en-US" sz="2600">
                <a:solidFill>
                  <a:srgbClr val="000000"/>
                </a:solidFill>
                <a:latin typeface="Perpetua"/>
              </a:rPr>
              <a:t>Tienen la desventaja que cuando se tiene un número finito de bits no es posible representar todas las fracciones existentes. Por lo que el uso de una cantidad mayor de bits es necesaria para aproximarse al valor deseado.</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Números fraccionarios</a:t>
            </a:r>
            <a:endParaRPr/>
          </a:p>
        </p:txBody>
      </p:sp>
      <p:sp>
        <p:nvSpPr>
          <p:cNvPr id="315" name="TextShape 2"/>
          <p:cNvSpPr txBox="1"/>
          <p:nvPr/>
        </p:nvSpPr>
        <p:spPr>
          <a:xfrm>
            <a:off x="914400" y="1447920"/>
            <a:ext cx="7772040" cy="60912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Ej: Cómo se presentaría  0.20 ?</a:t>
            </a:r>
            <a:endParaRPr/>
          </a:p>
          <a:p>
            <a:pPr>
              <a:lnSpc>
                <a:spcPct val="100000"/>
              </a:lnSpc>
            </a:pPr>
            <a:endParaRPr/>
          </a:p>
        </p:txBody>
      </p:sp>
      <p:pic>
        <p:nvPicPr>
          <p:cNvPr id="316" name="Picture 3"/>
          <p:cNvPicPr/>
          <p:nvPr/>
        </p:nvPicPr>
        <p:blipFill>
          <a:blip r:embed="rId2" cstate="print"/>
          <a:stretch>
            <a:fillRect/>
          </a:stretch>
        </p:blipFill>
        <p:spPr>
          <a:xfrm>
            <a:off x="1981080" y="2090520"/>
            <a:ext cx="5397840" cy="392868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Números Flotante (IEEE754)</a:t>
            </a:r>
            <a:endParaRPr/>
          </a:p>
        </p:txBody>
      </p:sp>
      <p:sp>
        <p:nvSpPr>
          <p:cNvPr id="320" name="TextShape 2"/>
          <p:cNvSpPr txBox="1"/>
          <p:nvPr/>
        </p:nvSpPr>
        <p:spPr>
          <a:xfrm>
            <a:off x="914400" y="1447920"/>
            <a:ext cx="7772040" cy="1599840"/>
          </a:xfrm>
          <a:prstGeom prst="rect">
            <a:avLst/>
          </a:prstGeom>
        </p:spPr>
        <p:txBody>
          <a:bodyPr lIns="90000" tIns="45000" rIns="90000" bIns="45000"/>
          <a:lstStyle/>
          <a:p>
            <a:pPr>
              <a:lnSpc>
                <a:spcPct val="100000"/>
              </a:lnSpc>
              <a:buSzPct val="25000"/>
              <a:buFont typeface="Wingdings 2" charset="2"/>
              <a:buChar char=""/>
            </a:pPr>
            <a:r>
              <a:rPr lang="en-US" sz="2400">
                <a:solidFill>
                  <a:srgbClr val="000000"/>
                </a:solidFill>
                <a:latin typeface="Perpetua"/>
              </a:rPr>
              <a:t>La representación en binario se divide en tres partes:</a:t>
            </a:r>
            <a:endParaRPr/>
          </a:p>
          <a:p>
            <a:pPr lvl="1">
              <a:lnSpc>
                <a:spcPct val="100000"/>
              </a:lnSpc>
              <a:buSzPct val="25000"/>
              <a:buFont typeface="StarSymbol"/>
              <a:buChar char=""/>
            </a:pPr>
            <a:r>
              <a:rPr lang="en-US" sz="2200">
                <a:solidFill>
                  <a:srgbClr val="000000"/>
                </a:solidFill>
                <a:latin typeface="Perpetua"/>
              </a:rPr>
              <a:t>El bit para el signo. (1) 32bits, 1(64bits)</a:t>
            </a:r>
            <a:endParaRPr/>
          </a:p>
          <a:p>
            <a:pPr lvl="1">
              <a:lnSpc>
                <a:spcPct val="100000"/>
              </a:lnSpc>
              <a:buSzPct val="25000"/>
              <a:buFont typeface="StarSymbol"/>
              <a:buChar char=""/>
            </a:pPr>
            <a:r>
              <a:rPr lang="en-US" sz="2200">
                <a:solidFill>
                  <a:srgbClr val="000000"/>
                </a:solidFill>
                <a:latin typeface="Perpetua"/>
              </a:rPr>
              <a:t>Bits para el exponente. (8) 32bits, 11(64bits)</a:t>
            </a:r>
            <a:endParaRPr/>
          </a:p>
          <a:p>
            <a:pPr lvl="1">
              <a:lnSpc>
                <a:spcPct val="100000"/>
              </a:lnSpc>
              <a:buSzPct val="25000"/>
              <a:buFont typeface="StarSymbol"/>
              <a:buChar char=""/>
            </a:pPr>
            <a:r>
              <a:rPr lang="en-US" sz="2200">
                <a:solidFill>
                  <a:srgbClr val="000000"/>
                </a:solidFill>
                <a:latin typeface="Perpetua"/>
              </a:rPr>
              <a:t>Bits para la parte fraccionaria. (23) 32bits, 52(64bits)</a:t>
            </a:r>
            <a:endParaRPr/>
          </a:p>
          <a:p>
            <a:pPr>
              <a:lnSpc>
                <a:spcPct val="100000"/>
              </a:lnSpc>
            </a:pPr>
            <a:endParaRPr/>
          </a:p>
        </p:txBody>
      </p:sp>
      <p:pic>
        <p:nvPicPr>
          <p:cNvPr id="321" name="Picture 2"/>
          <p:cNvPicPr/>
          <p:nvPr/>
        </p:nvPicPr>
        <p:blipFill>
          <a:blip r:embed="rId2" cstate="print"/>
          <a:stretch>
            <a:fillRect/>
          </a:stretch>
        </p:blipFill>
        <p:spPr>
          <a:xfrm>
            <a:off x="681120" y="2971800"/>
            <a:ext cx="7781400" cy="311436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Números Flotante (IEEE754)</a:t>
            </a:r>
            <a:endParaRPr/>
          </a:p>
        </p:txBody>
      </p:sp>
      <p:sp>
        <p:nvSpPr>
          <p:cNvPr id="323" name="TextShape 2"/>
          <p:cNvSpPr txBox="1"/>
          <p:nvPr/>
        </p:nvSpPr>
        <p:spPr>
          <a:xfrm>
            <a:off x="914400" y="1447920"/>
            <a:ext cx="7772040" cy="4571640"/>
          </a:xfrm>
          <a:prstGeom prst="rect">
            <a:avLst/>
          </a:prstGeom>
        </p:spPr>
        <p:txBody>
          <a:bodyPr lIns="90000" tIns="45000" rIns="90000" bIns="45000"/>
          <a:lstStyle/>
          <a:p>
            <a:pPr>
              <a:lnSpc>
                <a:spcPct val="100000"/>
              </a:lnSpc>
              <a:buSzPct val="25000"/>
              <a:buFont typeface="Wingdings 2" charset="2"/>
              <a:buChar char=""/>
            </a:pPr>
            <a:r>
              <a:rPr lang="en-US" sz="2600">
                <a:solidFill>
                  <a:srgbClr val="000000"/>
                </a:solidFill>
                <a:latin typeface="Perpetua"/>
              </a:rPr>
              <a:t>Dependiendo del valor de los bits que representan el exponente se tiene tres casos diferentes para la representación de los números Flotantes.</a:t>
            </a:r>
            <a:endParaRPr/>
          </a:p>
          <a:p>
            <a:pPr lvl="1">
              <a:lnSpc>
                <a:spcPct val="100000"/>
              </a:lnSpc>
              <a:buSzPct val="25000"/>
              <a:buFont typeface="StarSymbol"/>
              <a:buChar char=""/>
            </a:pPr>
            <a:r>
              <a:rPr lang="en-US" sz="2400">
                <a:solidFill>
                  <a:srgbClr val="000000"/>
                </a:solidFill>
                <a:latin typeface="Perpetua"/>
              </a:rPr>
              <a:t>Caso 1: Valores normalizados</a:t>
            </a:r>
            <a:endParaRPr/>
          </a:p>
          <a:p>
            <a:pPr lvl="2">
              <a:lnSpc>
                <a:spcPct val="100000"/>
              </a:lnSpc>
              <a:buSzPct val="25000"/>
              <a:buFont typeface="StarSymbol"/>
              <a:buChar char=""/>
            </a:pPr>
            <a:r>
              <a:rPr lang="en-US" sz="2000">
                <a:solidFill>
                  <a:srgbClr val="000000"/>
                </a:solidFill>
                <a:latin typeface="Perpetua"/>
              </a:rPr>
              <a:t>Este es caso típico sucede si el valor del exponente no coinciden todos los bits  en “1” o todos en “0”. El valor del exponente comprende el rango de -126 hasta 127.(32Bits). La fracción es un número de 0&lt;=f&lt;1. </a:t>
            </a:r>
            <a:endParaRPr/>
          </a:p>
          <a:p>
            <a:pPr lvl="2">
              <a:lnSpc>
                <a:spcPct val="100000"/>
              </a:lnSpc>
              <a:buSzPct val="25000"/>
              <a:buFont typeface="StarSymbol"/>
              <a:buChar char=""/>
            </a:pPr>
            <a:r>
              <a:rPr lang="en-US" sz="2000">
                <a:solidFill>
                  <a:srgbClr val="000000"/>
                </a:solidFill>
                <a:latin typeface="Perpetua"/>
              </a:rPr>
              <a:t> El valor de M:1+f.</a:t>
            </a:r>
            <a:endParaRPr/>
          </a:p>
          <a:p>
            <a:pPr lvl="2">
              <a:lnSpc>
                <a:spcPct val="100000"/>
              </a:lnSpc>
              <a:buSzPct val="25000"/>
              <a:buFont typeface="StarSymbol"/>
              <a:buChar char=""/>
            </a:pPr>
            <a:r>
              <a:rPr lang="en-US" sz="2000">
                <a:solidFill>
                  <a:srgbClr val="000000"/>
                </a:solidFill>
                <a:latin typeface="Perpetua"/>
              </a:rPr>
              <a:t>El exponente E=e-bias  donde </a:t>
            </a:r>
            <a:endParaRPr/>
          </a:p>
          <a:p>
            <a:pPr lvl="3">
              <a:lnSpc>
                <a:spcPct val="100000"/>
              </a:lnSpc>
              <a:buSzPct val="25000"/>
              <a:buFont typeface="StarSymbol"/>
              <a:buChar char=""/>
            </a:pPr>
            <a:r>
              <a:rPr lang="en-US" sz="2000">
                <a:solidFill>
                  <a:srgbClr val="000000"/>
                </a:solidFill>
                <a:latin typeface="Perpetua"/>
              </a:rPr>
              <a:t>e: bits del exponente en binario y el bias :2k-1 -1 , donde k es el número de  bits que representan el exponente.</a:t>
            </a:r>
            <a:endParaRPr/>
          </a:p>
          <a:p>
            <a:endParaRPr/>
          </a:p>
          <a:p>
            <a:endParaRPr/>
          </a:p>
          <a:p>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Números Flotante (IEEE754)</a:t>
            </a:r>
            <a:endParaRPr/>
          </a:p>
        </p:txBody>
      </p:sp>
      <p:sp>
        <p:nvSpPr>
          <p:cNvPr id="325" name="TextShape 2"/>
          <p:cNvSpPr txBox="1"/>
          <p:nvPr/>
        </p:nvSpPr>
        <p:spPr>
          <a:xfrm>
            <a:off x="914400" y="1447920"/>
            <a:ext cx="7772040" cy="4571640"/>
          </a:xfrm>
          <a:prstGeom prst="rect">
            <a:avLst/>
          </a:prstGeom>
        </p:spPr>
        <p:txBody>
          <a:bodyPr lIns="90000" tIns="45000" rIns="90000" bIns="45000"/>
          <a:lstStyle/>
          <a:p>
            <a:pPr lvl="1">
              <a:lnSpc>
                <a:spcPct val="100000"/>
              </a:lnSpc>
              <a:buSzPct val="25000"/>
              <a:buFont typeface="StarSymbol"/>
              <a:buChar char=""/>
            </a:pPr>
            <a:r>
              <a:rPr lang="en-US" sz="2400">
                <a:solidFill>
                  <a:srgbClr val="000000"/>
                </a:solidFill>
                <a:latin typeface="Perpetua"/>
              </a:rPr>
              <a:t>Caso 2: Valores des-normalizados</a:t>
            </a:r>
            <a:endParaRPr/>
          </a:p>
          <a:p>
            <a:pPr lvl="2">
              <a:lnSpc>
                <a:spcPct val="100000"/>
              </a:lnSpc>
              <a:buSzPct val="25000"/>
              <a:buFont typeface="StarSymbol"/>
              <a:buChar char=""/>
            </a:pPr>
            <a:r>
              <a:rPr lang="en-US" sz="2000">
                <a:solidFill>
                  <a:srgbClr val="000000"/>
                </a:solidFill>
                <a:latin typeface="Perpetua"/>
              </a:rPr>
              <a:t>Este es caso típico sucede si el valor del exponente coinciden todos los bits  en “0”. Se utiliza para representar valores muy cercanos  al “0” y para representar el cero.</a:t>
            </a:r>
            <a:endParaRPr/>
          </a:p>
          <a:p>
            <a:pPr lvl="2">
              <a:lnSpc>
                <a:spcPct val="100000"/>
              </a:lnSpc>
              <a:buSzPct val="25000"/>
              <a:buFont typeface="StarSymbol"/>
              <a:buChar char=""/>
            </a:pPr>
            <a:r>
              <a:rPr lang="en-US" sz="2000">
                <a:solidFill>
                  <a:srgbClr val="000000"/>
                </a:solidFill>
                <a:latin typeface="Perpetua"/>
              </a:rPr>
              <a:t> El valor de M:f.</a:t>
            </a:r>
            <a:endParaRPr/>
          </a:p>
          <a:p>
            <a:pPr lvl="2">
              <a:lnSpc>
                <a:spcPct val="100000"/>
              </a:lnSpc>
              <a:buSzPct val="25000"/>
              <a:buFont typeface="StarSymbol"/>
              <a:buChar char=""/>
            </a:pPr>
            <a:r>
              <a:rPr lang="en-US" sz="2000">
                <a:solidFill>
                  <a:srgbClr val="000000"/>
                </a:solidFill>
                <a:latin typeface="Perpetua"/>
              </a:rPr>
              <a:t>El exponente E=1-bias  donde </a:t>
            </a:r>
            <a:endParaRPr/>
          </a:p>
          <a:p>
            <a:pPr lvl="3">
              <a:lnSpc>
                <a:spcPct val="100000"/>
              </a:lnSpc>
              <a:buSzPct val="25000"/>
              <a:buFont typeface="StarSymbol"/>
              <a:buChar char=""/>
            </a:pPr>
            <a:r>
              <a:rPr lang="en-US" sz="2000">
                <a:solidFill>
                  <a:srgbClr val="000000"/>
                </a:solidFill>
                <a:latin typeface="Perpetua"/>
              </a:rPr>
              <a:t>e: bits del exponente en binario y el bias :2k-1 -1 , donde k es el número de  bits que representan el exponente.</a:t>
            </a:r>
            <a:endParaRPr/>
          </a:p>
          <a:p>
            <a:endParaRPr/>
          </a:p>
          <a:p>
            <a:pPr>
              <a:lnSpc>
                <a:spcPct val="100000"/>
              </a:lnSpc>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Números Flotante (IEEE754)</a:t>
            </a:r>
            <a:endParaRPr/>
          </a:p>
        </p:txBody>
      </p:sp>
      <p:sp>
        <p:nvSpPr>
          <p:cNvPr id="327" name="TextShape 2"/>
          <p:cNvSpPr txBox="1"/>
          <p:nvPr/>
        </p:nvSpPr>
        <p:spPr>
          <a:xfrm>
            <a:off x="914400" y="1447920"/>
            <a:ext cx="7772040" cy="4571640"/>
          </a:xfrm>
          <a:prstGeom prst="rect">
            <a:avLst/>
          </a:prstGeom>
        </p:spPr>
        <p:txBody>
          <a:bodyPr lIns="90000" tIns="45000" rIns="90000" bIns="45000"/>
          <a:lstStyle/>
          <a:p>
            <a:pPr lvl="1">
              <a:lnSpc>
                <a:spcPct val="100000"/>
              </a:lnSpc>
              <a:buSzPct val="25000"/>
              <a:buFont typeface="StarSymbol"/>
              <a:buChar char=""/>
            </a:pPr>
            <a:r>
              <a:rPr lang="en-US" sz="2400">
                <a:solidFill>
                  <a:srgbClr val="000000"/>
                </a:solidFill>
                <a:latin typeface="Perpetua"/>
              </a:rPr>
              <a:t>Caso 3: Valores especiales</a:t>
            </a:r>
            <a:endParaRPr/>
          </a:p>
          <a:p>
            <a:pPr lvl="2">
              <a:lnSpc>
                <a:spcPct val="100000"/>
              </a:lnSpc>
              <a:buSzPct val="25000"/>
              <a:buFont typeface="StarSymbol"/>
              <a:buChar char=""/>
            </a:pPr>
            <a:r>
              <a:rPr lang="en-US" sz="2000">
                <a:solidFill>
                  <a:srgbClr val="000000"/>
                </a:solidFill>
                <a:latin typeface="Perpetua"/>
              </a:rPr>
              <a:t>Este es caso típico sucede si el valor del exponente coinciden todos los bits  en “1”, y los bits de la fracción están en cero. Se utiliza para representar +∞ y- ∞.</a:t>
            </a:r>
            <a:endParaRPr/>
          </a:p>
          <a:p>
            <a:pPr lvl="2">
              <a:lnSpc>
                <a:spcPct val="100000"/>
              </a:lnSpc>
              <a:buSzPct val="25000"/>
              <a:buFont typeface="StarSymbol"/>
              <a:buChar char=""/>
            </a:pPr>
            <a:r>
              <a:rPr lang="en-US" sz="2000">
                <a:solidFill>
                  <a:srgbClr val="000000"/>
                </a:solidFill>
                <a:latin typeface="Perpetua"/>
              </a:rPr>
              <a:t> Cuando los bits de la fracción son diferentes de cero entonces no se tiene un número. Este  valor se conoce como NaN (Not a Number).</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dirty="0" err="1">
                <a:solidFill>
                  <a:srgbClr val="696464"/>
                </a:solidFill>
                <a:latin typeface="Franklin Gothic Book"/>
              </a:rPr>
              <a:t>Números</a:t>
            </a:r>
            <a:r>
              <a:rPr lang="en-US" sz="4000" dirty="0">
                <a:solidFill>
                  <a:srgbClr val="696464"/>
                </a:solidFill>
                <a:latin typeface="Franklin Gothic Book"/>
              </a:rPr>
              <a:t> </a:t>
            </a:r>
            <a:r>
              <a:rPr lang="en-US" sz="4000" dirty="0" err="1">
                <a:solidFill>
                  <a:srgbClr val="696464"/>
                </a:solidFill>
                <a:latin typeface="Franklin Gothic Book"/>
              </a:rPr>
              <a:t>Flotante</a:t>
            </a:r>
            <a:r>
              <a:rPr lang="en-US" sz="4000" dirty="0">
                <a:solidFill>
                  <a:srgbClr val="696464"/>
                </a:solidFill>
                <a:latin typeface="Franklin Gothic Book"/>
              </a:rPr>
              <a:t> (IEEE754)</a:t>
            </a:r>
          </a:p>
          <a:p>
            <a:pPr algn="ctr">
              <a:lnSpc>
                <a:spcPct val="100000"/>
              </a:lnSpc>
            </a:pPr>
            <a:r>
              <a:rPr lang="en-US" sz="4000" dirty="0" err="1">
                <a:solidFill>
                  <a:srgbClr val="696464"/>
                </a:solidFill>
                <a:latin typeface="Franklin Gothic Book"/>
              </a:rPr>
              <a:t>Posibles</a:t>
            </a:r>
            <a:r>
              <a:rPr lang="en-US" sz="4000" dirty="0">
                <a:solidFill>
                  <a:srgbClr val="696464"/>
                </a:solidFill>
                <a:latin typeface="Franklin Gothic Book"/>
              </a:rPr>
              <a:t> </a:t>
            </a:r>
            <a:r>
              <a:rPr lang="en-US" sz="4000" dirty="0" err="1">
                <a:solidFill>
                  <a:srgbClr val="696464"/>
                </a:solidFill>
                <a:latin typeface="Franklin Gothic Book"/>
              </a:rPr>
              <a:t>Casos</a:t>
            </a:r>
            <a:r>
              <a:rPr lang="en-US" sz="4000" dirty="0">
                <a:solidFill>
                  <a:srgbClr val="696464"/>
                </a:solidFill>
                <a:latin typeface="Franklin Gothic Book"/>
              </a:rPr>
              <a:t>!</a:t>
            </a:r>
            <a:endParaRPr dirty="0"/>
          </a:p>
        </p:txBody>
      </p:sp>
      <p:sp>
        <p:nvSpPr>
          <p:cNvPr id="327" name="TextShape 2"/>
          <p:cNvSpPr txBox="1"/>
          <p:nvPr/>
        </p:nvSpPr>
        <p:spPr>
          <a:xfrm>
            <a:off x="914400" y="1447920"/>
            <a:ext cx="7772040" cy="4571640"/>
          </a:xfrm>
          <a:prstGeom prst="rect">
            <a:avLst/>
          </a:prstGeom>
        </p:spPr>
        <p:txBody>
          <a:bodyPr lIns="90000" tIns="45000" rIns="90000" bIns="45000"/>
          <a:lstStyle/>
          <a:p>
            <a:pPr lvl="1">
              <a:lnSpc>
                <a:spcPct val="100000"/>
              </a:lnSpc>
              <a:buSzPct val="25000"/>
            </a:pPr>
            <a:endParaRPr dirty="0"/>
          </a:p>
        </p:txBody>
      </p:sp>
      <p:pic>
        <p:nvPicPr>
          <p:cNvPr id="2" name="Picture 1"/>
          <p:cNvPicPr>
            <a:picLocks noChangeAspect="1"/>
          </p:cNvPicPr>
          <p:nvPr/>
        </p:nvPicPr>
        <p:blipFill>
          <a:blip r:embed="rId2"/>
          <a:stretch>
            <a:fillRect/>
          </a:stretch>
        </p:blipFill>
        <p:spPr>
          <a:xfrm>
            <a:off x="1426875" y="2040328"/>
            <a:ext cx="6290250" cy="2777344"/>
          </a:xfrm>
          <a:prstGeom prst="rect">
            <a:avLst/>
          </a:prstGeom>
        </p:spPr>
      </p:pic>
    </p:spTree>
    <p:extLst>
      <p:ext uri="{BB962C8B-B14F-4D97-AF65-F5344CB8AC3E}">
        <p14:creationId xmlns:p14="http://schemas.microsoft.com/office/powerpoint/2010/main" val="16526835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8" name="TextShape 1"/>
          <p:cNvSpPr txBox="1"/>
          <p:nvPr/>
        </p:nvSpPr>
        <p:spPr>
          <a:xfrm>
            <a:off x="914400" y="274680"/>
            <a:ext cx="7772040" cy="1142640"/>
          </a:xfrm>
          <a:prstGeom prst="rect">
            <a:avLst/>
          </a:prstGeom>
        </p:spPr>
        <p:txBody>
          <a:bodyPr lIns="90000" tIns="45000" rIns="90000" bIns="91440" anchor="b"/>
          <a:lstStyle/>
          <a:p>
            <a:pPr algn="ctr">
              <a:lnSpc>
                <a:spcPct val="100000"/>
              </a:lnSpc>
            </a:pPr>
            <a:r>
              <a:rPr lang="en-US" sz="4000">
                <a:solidFill>
                  <a:srgbClr val="696464"/>
                </a:solidFill>
                <a:latin typeface="Franklin Gothic Book"/>
              </a:rPr>
              <a:t>Números Flotante (IEEE754)</a:t>
            </a:r>
            <a:endParaRPr/>
          </a:p>
        </p:txBody>
      </p:sp>
      <p:pic>
        <p:nvPicPr>
          <p:cNvPr id="329" name="Picture 2"/>
          <p:cNvPicPr/>
          <p:nvPr/>
        </p:nvPicPr>
        <p:blipFill>
          <a:blip r:embed="rId3" cstate="print"/>
          <a:stretch>
            <a:fillRect/>
          </a:stretch>
        </p:blipFill>
        <p:spPr>
          <a:xfrm>
            <a:off x="2133720" y="1219320"/>
            <a:ext cx="5679360" cy="4571640"/>
          </a:xfrm>
          <a:prstGeom prst="rect">
            <a:avLst/>
          </a:prstGeom>
        </p:spPr>
      </p:pic>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25085</TotalTime>
  <Words>5341</Words>
  <Application>Microsoft Office PowerPoint</Application>
  <PresentationFormat>Presentación en pantalla (4:3)</PresentationFormat>
  <Paragraphs>695</Paragraphs>
  <Slides>157</Slides>
  <Notes>5</Notes>
  <HiddenSlides>0</HiddenSlides>
  <MMClips>0</MMClips>
  <ScaleCrop>false</ScaleCrop>
  <HeadingPairs>
    <vt:vector size="6" baseType="variant">
      <vt:variant>
        <vt:lpstr>Fuentes usadas</vt:lpstr>
      </vt:variant>
      <vt:variant>
        <vt:i4>8</vt:i4>
      </vt:variant>
      <vt:variant>
        <vt:lpstr>Tema</vt:lpstr>
      </vt:variant>
      <vt:variant>
        <vt:i4>4</vt:i4>
      </vt:variant>
      <vt:variant>
        <vt:lpstr>Títulos de diapositiva</vt:lpstr>
      </vt:variant>
      <vt:variant>
        <vt:i4>157</vt:i4>
      </vt:variant>
    </vt:vector>
  </HeadingPairs>
  <TitlesOfParts>
    <vt:vector size="169" baseType="lpstr">
      <vt:lpstr>Arial</vt:lpstr>
      <vt:lpstr>Calibri</vt:lpstr>
      <vt:lpstr>DejaVu Sans</vt:lpstr>
      <vt:lpstr>Franklin Gothic Book</vt:lpstr>
      <vt:lpstr>Perpetua</vt:lpstr>
      <vt:lpstr>StarSymbol</vt:lpstr>
      <vt:lpstr>Wingdings</vt:lpstr>
      <vt:lpstr>Wingdings 2</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Perspectiva Histórica  Dispositivos Computacionales</vt:lpstr>
      <vt:lpstr>Perspectiva Histórica  25,000AC: Huesos con muescas</vt:lpstr>
      <vt:lpstr>Perspectiva Histórica  1,300AC: Abaco</vt:lpstr>
      <vt:lpstr>Perspectiva Histórica  1640: La calculadora de pascal (Pascalina) </vt:lpstr>
      <vt:lpstr> Perspectiva Histórica  1822: Máquina diferencial </vt:lpstr>
      <vt:lpstr>Perspectiva Histórica  1946: ENIAC &amp; UNIVA</vt:lpstr>
      <vt:lpstr>Perspectiva Histórica  1947: El Primer Transistor</vt:lpstr>
      <vt:lpstr>Perspectiva Histórica  1958: Primer Circuito Integrado</vt:lpstr>
      <vt:lpstr>Perspectiva Histórica  La Era de los Microprocesadores</vt:lpstr>
      <vt:lpstr>Avance de los Dispositivos de Computación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Computadora Digital</vt:lpstr>
      <vt:lpstr>Bus</vt:lpstr>
      <vt:lpstr>Buses</vt:lpstr>
      <vt:lpstr>Arquitecturas de Acceso</vt:lpstr>
      <vt:lpstr>Presentación de PowerPoint</vt:lpstr>
      <vt:lpstr>Arquitecturas de Acceso</vt:lpstr>
      <vt:lpstr>Instrucciones </vt:lpstr>
      <vt:lpstr>Arquitecturas de Ejecución </vt:lpstr>
      <vt:lpstr>Características de CISC</vt:lpstr>
      <vt:lpstr>Arquitecturas de Ejecución </vt:lpstr>
      <vt:lpstr>Características de RISC</vt:lpstr>
      <vt:lpstr>Partes del Microprocesador</vt:lpstr>
      <vt:lpstr>Unidades de Ejecución Hardwired vs. Microcode </vt:lpstr>
      <vt:lpstr>Aspectos Arquitecturales de un Sistema de Computadora</vt:lpstr>
      <vt:lpstr>Aspectos no Arquitecturales de un Sistema de Computadora</vt:lpstr>
      <vt:lpstr>Aspectos que podrían ser Arquitecturales</vt:lpstr>
      <vt:lpstr>Pipelining</vt:lpstr>
      <vt:lpstr>Pipeline Simple de 4 Etapas</vt:lpstr>
      <vt:lpstr>Diferencia entre:  Ciclo de Reloj y Ciclo Máquina</vt:lpstr>
      <vt:lpstr>Tiempo de ejecución: Real vs. Aparente</vt:lpstr>
      <vt:lpstr>Ejemplos de Ejecución de Instrucciones en un Pipeline de 4 Etapas</vt:lpstr>
      <vt:lpstr>Pipeline Hazards (Interlocks)</vt:lpstr>
      <vt:lpstr>Tipos de Hazards</vt:lpstr>
      <vt:lpstr>Hazard estructural: Un Solo Puerto de  Memoria</vt:lpstr>
      <vt:lpstr>Hazard estructural: Un Solo Puerto de  Memoria</vt:lpstr>
      <vt:lpstr>Hazard de Datos</vt:lpstr>
      <vt:lpstr>Hazard de Datos: Forwarding</vt:lpstr>
      <vt:lpstr>Hazard de Datos: Forwarding</vt:lpstr>
      <vt:lpstr>Hazards de Saltos Típicos</vt:lpstr>
      <vt:lpstr>Mecanismos para Reducir el Efecto de  los Interlocks</vt:lpstr>
      <vt:lpstr>Mecanismos para Reducir el Efecto de  los Interlocks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Cache.  </vt:lpstr>
      <vt:lpstr>Memorias Cache.</vt:lpstr>
      <vt:lpstr>Presentación de PowerPoint</vt:lpstr>
      <vt:lpstr>Presentación de PowerPoint</vt:lpstr>
      <vt:lpstr>Organización de la memoria cache. </vt:lpstr>
      <vt:lpstr>Funcionamiento Memoria cache</vt:lpstr>
      <vt:lpstr>Presentación de PowerPoint</vt:lpstr>
      <vt:lpstr>Leer dirección 0</vt:lpstr>
      <vt:lpstr>Leer la dir.1 Leer la dir. 13</vt:lpstr>
      <vt:lpstr>Leer la dir. 8 Leer la dir. 0</vt:lpstr>
      <vt:lpstr>TIPOS DE CACHE</vt:lpstr>
      <vt:lpstr>TIPOS DE CACHE</vt:lpstr>
      <vt:lpstr>TIPOS DE CACHE. Falla de conflicto.</vt:lpstr>
      <vt:lpstr>TIPOS DE CACHE. Falla de conflicto.</vt:lpstr>
      <vt:lpstr>CACHE CON SET ASOCIATIVOS</vt:lpstr>
      <vt:lpstr>CACHE CON SET ASOCIATIVOS</vt:lpstr>
      <vt:lpstr>CACHE CON SET ASOCIATIVOS</vt:lpstr>
      <vt:lpstr>CACHE TOTALMENTE ASOCIATIVO</vt:lpstr>
      <vt:lpstr>CACHE TOTALMENTE ASOCIATIVO</vt:lpstr>
      <vt:lpstr>ESCRITURA EN LOS CACHES</vt:lpstr>
      <vt:lpstr>ESCRITURA EN LOS CACHES</vt:lpstr>
      <vt:lpstr>ESTRUCTURA DE LOS CACHE DE PROCESADORES ACTUALES.</vt:lpstr>
      <vt:lpstr>PARÁMETROS DE DESEMPEÑO DE LOS CACHE.</vt:lpstr>
      <vt:lpstr>CARACTERISTICAS DE LOS CACHE QUE INFLUYEN EN SU DESEMPEÑO.</vt:lpstr>
      <vt:lpstr>CONSIDERACIONES PARA APROVECHAR AL MÁXIMO EL USO DE CACHE.</vt:lpstr>
      <vt:lpstr>RESUMEN DE LOS PARÁMETROS DE UN CACHE</vt:lpstr>
      <vt:lpstr>EJEMPLOS</vt:lpstr>
      <vt:lpstr>EJEMPLOS</vt:lpstr>
      <vt:lpstr>EJEMPLOS</vt:lpstr>
      <vt:lpstr>Indique el formato de la dirección (tag+set+block), además de: El offset de bloque, el Set, El Tag, si ocurrió un Hit y dato recuperado. Para  las siguientes direcciones: </vt:lpstr>
      <vt:lpstr>Para la tabla del cache mostrada indicar las direcciones para las cuales se tiene un Hit en el Set 3 y en Set 6.</vt:lpstr>
      <vt:lpstr>CONCEPTOS DE PIPELINING AVANZADOS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dc:creator>
  <cp:lastModifiedBy>alvaro reyes</cp:lastModifiedBy>
  <cp:revision>172</cp:revision>
  <dcterms:modified xsi:type="dcterms:W3CDTF">2016-09-11T20:31:56Z</dcterms:modified>
</cp:coreProperties>
</file>